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338" r:id="rId4"/>
    <p:sldId id="261" r:id="rId5"/>
    <p:sldId id="313" r:id="rId6"/>
    <p:sldId id="340" r:id="rId7"/>
    <p:sldId id="341" r:id="rId8"/>
    <p:sldId id="342" r:id="rId9"/>
    <p:sldId id="344" r:id="rId10"/>
    <p:sldId id="324" r:id="rId1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3CF2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4045" autoAdjust="0"/>
  </p:normalViewPr>
  <p:slideViewPr>
    <p:cSldViewPr>
      <p:cViewPr>
        <p:scale>
          <a:sx n="78" d="100"/>
          <a:sy n="78" d="100"/>
        </p:scale>
        <p:origin x="-1062" y="-27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2D119F-FAD1-49F5-9E6B-D10F2094A9A9}" type="datetimeFigureOut">
              <a:rPr lang="zh-CN" altLang="en-US" smtClean="0"/>
              <a:pPr/>
              <a:t>2020/1/26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07FA8D-E08C-4C59-8571-D4A5ED74A6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07FA8D-E08C-4C59-8571-D4A5ED74A6F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179512" y="141480"/>
            <a:ext cx="2520280" cy="369332"/>
            <a:chOff x="179512" y="188640"/>
            <a:chExt cx="2520280" cy="492443"/>
          </a:xfrm>
        </p:grpSpPr>
        <p:sp>
          <p:nvSpPr>
            <p:cNvPr id="7" name="TextBox 6"/>
            <p:cNvSpPr txBox="1"/>
            <p:nvPr userDrawn="1"/>
          </p:nvSpPr>
          <p:spPr>
            <a:xfrm>
              <a:off x="179512" y="188640"/>
              <a:ext cx="252028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9" name="直接连接符 8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179512" y="141480"/>
            <a:ext cx="2520280" cy="369332"/>
            <a:chOff x="179512" y="188640"/>
            <a:chExt cx="2520280" cy="492443"/>
          </a:xfrm>
        </p:grpSpPr>
        <p:sp>
          <p:nvSpPr>
            <p:cNvPr id="8" name="TextBox 7"/>
            <p:cNvSpPr txBox="1"/>
            <p:nvPr userDrawn="1"/>
          </p:nvSpPr>
          <p:spPr>
            <a:xfrm>
              <a:off x="179512" y="188640"/>
              <a:ext cx="252028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9" name="直接连接符 8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179512" y="141480"/>
            <a:ext cx="2520280" cy="369332"/>
            <a:chOff x="179512" y="188640"/>
            <a:chExt cx="2520280" cy="492443"/>
          </a:xfrm>
        </p:grpSpPr>
        <p:sp>
          <p:nvSpPr>
            <p:cNvPr id="8" name="TextBox 7"/>
            <p:cNvSpPr txBox="1"/>
            <p:nvPr userDrawn="1"/>
          </p:nvSpPr>
          <p:spPr>
            <a:xfrm>
              <a:off x="179512" y="188640"/>
              <a:ext cx="252028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9" name="直接连接符 8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179512" y="141480"/>
            <a:ext cx="2520280" cy="369332"/>
            <a:chOff x="179512" y="188640"/>
            <a:chExt cx="2520280" cy="492443"/>
          </a:xfrm>
        </p:grpSpPr>
        <p:sp>
          <p:nvSpPr>
            <p:cNvPr id="8" name="TextBox 7"/>
            <p:cNvSpPr txBox="1"/>
            <p:nvPr userDrawn="1"/>
          </p:nvSpPr>
          <p:spPr>
            <a:xfrm>
              <a:off x="179512" y="188640"/>
              <a:ext cx="252028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9" name="直接连接符 8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179512" y="141480"/>
            <a:ext cx="2520280" cy="369332"/>
            <a:chOff x="179512" y="188640"/>
            <a:chExt cx="2520280" cy="492443"/>
          </a:xfrm>
        </p:grpSpPr>
        <p:sp>
          <p:nvSpPr>
            <p:cNvPr id="8" name="TextBox 7"/>
            <p:cNvSpPr txBox="1"/>
            <p:nvPr userDrawn="1"/>
          </p:nvSpPr>
          <p:spPr>
            <a:xfrm>
              <a:off x="179512" y="188640"/>
              <a:ext cx="252028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9" name="直接连接符 8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8" name="组合 7"/>
          <p:cNvGrpSpPr/>
          <p:nvPr userDrawn="1"/>
        </p:nvGrpSpPr>
        <p:grpSpPr>
          <a:xfrm>
            <a:off x="179512" y="141480"/>
            <a:ext cx="2520280" cy="369332"/>
            <a:chOff x="179512" y="188640"/>
            <a:chExt cx="2520280" cy="492443"/>
          </a:xfrm>
        </p:grpSpPr>
        <p:sp>
          <p:nvSpPr>
            <p:cNvPr id="9" name="TextBox 8"/>
            <p:cNvSpPr txBox="1"/>
            <p:nvPr userDrawn="1"/>
          </p:nvSpPr>
          <p:spPr>
            <a:xfrm>
              <a:off x="179512" y="188640"/>
              <a:ext cx="252028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10" name="直接连接符 9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179512" y="141480"/>
            <a:ext cx="2520280" cy="369332"/>
            <a:chOff x="179512" y="188640"/>
            <a:chExt cx="2520280" cy="492443"/>
          </a:xfrm>
        </p:grpSpPr>
        <p:sp>
          <p:nvSpPr>
            <p:cNvPr id="11" name="TextBox 10"/>
            <p:cNvSpPr txBox="1"/>
            <p:nvPr userDrawn="1"/>
          </p:nvSpPr>
          <p:spPr>
            <a:xfrm>
              <a:off x="179512" y="188640"/>
              <a:ext cx="252028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0070C0"/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12" name="直接连接符 11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179512" y="141480"/>
            <a:ext cx="2520280" cy="369332"/>
            <a:chOff x="179512" y="188640"/>
            <a:chExt cx="2520280" cy="492443"/>
          </a:xfrm>
        </p:grpSpPr>
        <p:sp>
          <p:nvSpPr>
            <p:cNvPr id="7" name="TextBox 6"/>
            <p:cNvSpPr txBox="1"/>
            <p:nvPr userDrawn="1"/>
          </p:nvSpPr>
          <p:spPr>
            <a:xfrm>
              <a:off x="179512" y="188640"/>
              <a:ext cx="252028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0070C0"/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8" name="直接连接符 7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179512" y="141480"/>
            <a:ext cx="2520280" cy="369332"/>
            <a:chOff x="179512" y="188640"/>
            <a:chExt cx="2520280" cy="492443"/>
          </a:xfrm>
        </p:grpSpPr>
        <p:sp>
          <p:nvSpPr>
            <p:cNvPr id="6" name="TextBox 5"/>
            <p:cNvSpPr txBox="1"/>
            <p:nvPr userDrawn="1"/>
          </p:nvSpPr>
          <p:spPr>
            <a:xfrm>
              <a:off x="179512" y="188640"/>
              <a:ext cx="252028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7" name="直接连接符 6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8" name="组合 7"/>
          <p:cNvGrpSpPr/>
          <p:nvPr userDrawn="1"/>
        </p:nvGrpSpPr>
        <p:grpSpPr>
          <a:xfrm>
            <a:off x="179512" y="141480"/>
            <a:ext cx="2520280" cy="369332"/>
            <a:chOff x="179512" y="188640"/>
            <a:chExt cx="2520280" cy="492443"/>
          </a:xfrm>
        </p:grpSpPr>
        <p:sp>
          <p:nvSpPr>
            <p:cNvPr id="9" name="TextBox 8"/>
            <p:cNvSpPr txBox="1"/>
            <p:nvPr userDrawn="1"/>
          </p:nvSpPr>
          <p:spPr>
            <a:xfrm>
              <a:off x="179512" y="188640"/>
              <a:ext cx="252028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10" name="直接连接符 9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8" name="组合 7"/>
          <p:cNvGrpSpPr/>
          <p:nvPr userDrawn="1"/>
        </p:nvGrpSpPr>
        <p:grpSpPr>
          <a:xfrm>
            <a:off x="179512" y="141480"/>
            <a:ext cx="2520280" cy="369332"/>
            <a:chOff x="179512" y="188640"/>
            <a:chExt cx="2520280" cy="492443"/>
          </a:xfrm>
        </p:grpSpPr>
        <p:sp>
          <p:nvSpPr>
            <p:cNvPr id="9" name="TextBox 8"/>
            <p:cNvSpPr txBox="1"/>
            <p:nvPr userDrawn="1"/>
          </p:nvSpPr>
          <p:spPr>
            <a:xfrm>
              <a:off x="179512" y="188640"/>
              <a:ext cx="252028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10" name="直接连接符 9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制图图案.jpg"/>
          <p:cNvPicPr>
            <a:picLocks noChangeAspect="1"/>
          </p:cNvPicPr>
          <p:nvPr/>
        </p:nvPicPr>
        <p:blipFill>
          <a:blip r:embed="rId2" cstate="print"/>
          <a:srcRect l="5906" t="12598" r="3543" b="9099"/>
          <a:stretch>
            <a:fillRect/>
          </a:stretch>
        </p:blipFill>
        <p:spPr>
          <a:xfrm>
            <a:off x="467544" y="647942"/>
            <a:ext cx="8280063" cy="402752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195736" y="2439928"/>
            <a:ext cx="4752528" cy="707886"/>
          </a:xfrm>
          <a:prstGeom prst="rect">
            <a:avLst/>
          </a:prstGeom>
          <a:solidFill>
            <a:srgbClr val="FFF200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 </a:t>
            </a:r>
            <a:r>
              <a:rPr lang="zh-CN" altLang="en-US" sz="4000" b="1" dirty="0" smtClean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美丽的图案</a:t>
            </a:r>
            <a:endParaRPr lang="zh-CN" altLang="zh-CN" sz="4000" b="1" dirty="0">
              <a:solidFill>
                <a:schemeClr val="bg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843808" y="0"/>
            <a:ext cx="6300192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 descr="钥匙程序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58430" y="0"/>
            <a:ext cx="2405658" cy="5143500"/>
          </a:xfrm>
          <a:prstGeom prst="rect">
            <a:avLst/>
          </a:prstGeom>
        </p:spPr>
      </p:pic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043608" y="843558"/>
            <a:ext cx="1008112" cy="3759882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角色</a:t>
            </a:r>
            <a:r>
              <a:rPr lang="en-US" altLang="zh-CN" b="1" dirty="0" smtClean="0">
                <a:solidFill>
                  <a:schemeClr val="bg1"/>
                </a:solidFill>
              </a:rPr>
              <a:t/>
            </a:r>
            <a:br>
              <a:rPr lang="en-US" altLang="zh-CN" b="1" dirty="0" smtClean="0">
                <a:solidFill>
                  <a:schemeClr val="bg1"/>
                </a:solidFill>
              </a:rPr>
            </a:br>
            <a:r>
              <a:rPr lang="en-US" altLang="zh-CN" b="1" dirty="0" smtClean="0">
                <a:solidFill>
                  <a:schemeClr val="bg1"/>
                </a:solidFill>
              </a:rPr>
              <a:t>2</a:t>
            </a:r>
            <a:br>
              <a:rPr lang="en-US" altLang="zh-CN" b="1" dirty="0" smtClean="0">
                <a:solidFill>
                  <a:schemeClr val="bg1"/>
                </a:solidFill>
              </a:rPr>
            </a:br>
            <a:r>
              <a:rPr lang="zh-CN" altLang="en-US" b="1" dirty="0" smtClean="0">
                <a:solidFill>
                  <a:schemeClr val="bg1"/>
                </a:solidFill>
              </a:rPr>
              <a:t>的程序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52120" y="1194306"/>
            <a:ext cx="3419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等待</a:t>
            </a:r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r>
              <a:rPr lang="zh-CN" altLang="en-US" dirty="0" smtClean="0">
                <a:solidFill>
                  <a:srgbClr val="FF0000"/>
                </a:solidFill>
              </a:rPr>
              <a:t>秒，让角色</a:t>
            </a:r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r>
              <a:rPr lang="zh-CN" altLang="en-US" dirty="0" smtClean="0">
                <a:solidFill>
                  <a:srgbClr val="FF0000"/>
                </a:solidFill>
              </a:rPr>
              <a:t>指令先运行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52120" y="1194306"/>
            <a:ext cx="3635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 flipH="1">
            <a:off x="4572000" y="987574"/>
            <a:ext cx="1008112" cy="0"/>
          </a:xfrm>
          <a:prstGeom prst="straightConnector1">
            <a:avLst/>
          </a:prstGeom>
          <a:ln w="2222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 flipH="1">
            <a:off x="4572000" y="1347614"/>
            <a:ext cx="1008112" cy="0"/>
          </a:xfrm>
          <a:prstGeom prst="straightConnector1">
            <a:avLst/>
          </a:prstGeom>
          <a:ln w="2222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 flipH="1" flipV="1">
            <a:off x="5364088" y="1923678"/>
            <a:ext cx="648072" cy="9292"/>
          </a:xfrm>
          <a:prstGeom prst="straightConnector1">
            <a:avLst/>
          </a:prstGeom>
          <a:ln w="2222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 flipH="1">
            <a:off x="4868416" y="2427734"/>
            <a:ext cx="783704" cy="0"/>
          </a:xfrm>
          <a:prstGeom prst="straightConnector1">
            <a:avLst/>
          </a:prstGeom>
          <a:ln w="2222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 flipH="1">
            <a:off x="5084440" y="2931790"/>
            <a:ext cx="711696" cy="0"/>
          </a:xfrm>
          <a:prstGeom prst="straightConnector1">
            <a:avLst/>
          </a:prstGeom>
          <a:ln w="2222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652120" y="843558"/>
            <a:ext cx="3635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隐藏角色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012160" y="1707654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初始化位置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724128" y="2274426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设置起始方向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832648" y="2800548"/>
            <a:ext cx="363589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重复执行</a:t>
            </a:r>
            <a:r>
              <a:rPr lang="en-US" altLang="zh-CN" dirty="0" smtClean="0">
                <a:solidFill>
                  <a:srgbClr val="FF0000"/>
                </a:solidFill>
              </a:rPr>
              <a:t>24</a:t>
            </a:r>
            <a:r>
              <a:rPr lang="zh-CN" altLang="en-US" dirty="0" smtClean="0">
                <a:solidFill>
                  <a:srgbClr val="FF0000"/>
                </a:solidFill>
              </a:rPr>
              <a:t>次：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zh-CN" altLang="en-US" dirty="0" smtClean="0">
                <a:solidFill>
                  <a:srgbClr val="FF0000"/>
                </a:solidFill>
              </a:rPr>
              <a:t>向当前方向移动</a:t>
            </a:r>
            <a:r>
              <a:rPr lang="en-US" altLang="zh-CN" dirty="0" smtClean="0">
                <a:solidFill>
                  <a:srgbClr val="FF0000"/>
                </a:solidFill>
              </a:rPr>
              <a:t>30</a:t>
            </a:r>
            <a:r>
              <a:rPr lang="zh-CN" altLang="en-US" dirty="0" smtClean="0">
                <a:solidFill>
                  <a:srgbClr val="FF0000"/>
                </a:solidFill>
              </a:rPr>
              <a:t>步，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zh-CN" altLang="en-US" dirty="0" smtClean="0">
                <a:solidFill>
                  <a:srgbClr val="FF0000"/>
                </a:solidFill>
              </a:rPr>
              <a:t>然后右转</a:t>
            </a:r>
            <a:r>
              <a:rPr lang="en-US" altLang="zh-CN" dirty="0" smtClean="0">
                <a:solidFill>
                  <a:srgbClr val="FF0000"/>
                </a:solidFill>
              </a:rPr>
              <a:t>15</a:t>
            </a:r>
            <a:r>
              <a:rPr lang="zh-CN" altLang="en-US" dirty="0" smtClean="0">
                <a:solidFill>
                  <a:srgbClr val="FF0000"/>
                </a:solidFill>
              </a:rPr>
              <a:t>度，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zh-CN" altLang="en-US" dirty="0" smtClean="0">
                <a:solidFill>
                  <a:srgbClr val="FF0000"/>
                </a:solidFill>
              </a:rPr>
              <a:t>执行一次“图章”指令。</a:t>
            </a:r>
            <a:endParaRPr lang="en-US" altLang="zh-CN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对角圆角矩形 5"/>
          <p:cNvSpPr/>
          <p:nvPr/>
        </p:nvSpPr>
        <p:spPr>
          <a:xfrm>
            <a:off x="467544" y="1491630"/>
            <a:ext cx="8208912" cy="3456384"/>
          </a:xfrm>
          <a:prstGeom prst="round2DiagRect">
            <a:avLst>
              <a:gd name="adj1" fmla="val 6387"/>
              <a:gd name="adj2" fmla="val 0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467544" y="1599642"/>
            <a:ext cx="8229600" cy="1242138"/>
          </a:xfrm>
        </p:spPr>
        <p:txBody>
          <a:bodyPr>
            <a:noAutofit/>
          </a:bodyPr>
          <a:lstStyle/>
          <a:p>
            <a:pPr>
              <a:lnSpc>
                <a:spcPct val="200000"/>
              </a:lnSpc>
              <a:buNone/>
            </a:pPr>
            <a:endParaRPr lang="zh-CN" altLang="en-US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None/>
            </a:pPr>
            <a:endParaRPr lang="zh-CN" altLang="en-US" sz="2400" dirty="0"/>
          </a:p>
        </p:txBody>
      </p:sp>
      <p:sp>
        <p:nvSpPr>
          <p:cNvPr id="13" name="燕尾形箭头 12"/>
          <p:cNvSpPr/>
          <p:nvPr/>
        </p:nvSpPr>
        <p:spPr>
          <a:xfrm>
            <a:off x="539552" y="627534"/>
            <a:ext cx="2016224" cy="810090"/>
          </a:xfrm>
          <a:prstGeom prst="notchedRightArrow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2400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755576" y="1707654"/>
            <a:ext cx="360040" cy="324036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1</a:t>
            </a:r>
            <a:endParaRPr lang="zh-CN" altLang="en-US" sz="28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1187624" y="1606029"/>
            <a:ext cx="698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学会使用以下积木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755576" y="3651870"/>
            <a:ext cx="360040" cy="324036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2</a:t>
            </a:r>
            <a:endParaRPr lang="zh-CN" altLang="en-US" sz="2800" b="1" dirty="0"/>
          </a:p>
        </p:txBody>
      </p:sp>
      <p:sp>
        <p:nvSpPr>
          <p:cNvPr id="40" name="TextBox 39"/>
          <p:cNvSpPr txBox="1"/>
          <p:nvPr/>
        </p:nvSpPr>
        <p:spPr>
          <a:xfrm>
            <a:off x="1187624" y="3579862"/>
            <a:ext cx="698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学会多角色的控制方法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 descr="图章积木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43808" y="2218648"/>
            <a:ext cx="1695000" cy="929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64350"/>
            <a:ext cx="8229600" cy="85725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积木学习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2625756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611560" y="1300340"/>
          <a:ext cx="8064896" cy="3431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2448"/>
                <a:gridCol w="4032448"/>
              </a:tblGrid>
              <a:tr h="1351806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T="34290" marB="34290"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T="34290" marB="34290">
                    <a:solidFill>
                      <a:schemeClr val="bg1">
                        <a:alpha val="98000"/>
                      </a:schemeClr>
                    </a:solidFill>
                  </a:tcPr>
                </a:tc>
              </a:tr>
              <a:tr h="207984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400" b="0" i="0" kern="120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角度的造型印在舞台上</a:t>
                      </a:r>
                      <a:endParaRPr lang="en-US" altLang="zh-CN" sz="2400" b="0" i="0" kern="1200" dirty="0" smtClean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zh-CN" altLang="en-US" sz="2000" b="0" i="0" kern="120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（就像盖章一样）</a:t>
                      </a:r>
                      <a:endParaRPr lang="en-US" altLang="zh-CN" sz="2000" b="0" i="0" kern="1200" dirty="0" smtClean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T="34290" marB="3429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716016" y="3797627"/>
            <a:ext cx="3816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当绿旗被点击，</a:t>
            </a:r>
            <a:endParaRPr lang="en-US" altLang="zh-CN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将角色造型复制</a:t>
            </a:r>
            <a:r>
              <a:rPr lang="en-US" altLang="zh-CN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</a:t>
            </a:r>
            <a:endParaRPr lang="zh-CN" altLang="en-US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形标注 14"/>
          <p:cNvSpPr/>
          <p:nvPr/>
        </p:nvSpPr>
        <p:spPr>
          <a:xfrm>
            <a:off x="7092280" y="951570"/>
            <a:ext cx="1152128" cy="648072"/>
          </a:xfrm>
          <a:prstGeom prst="wedgeEllipseCallou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片 15" descr="截图0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771550"/>
            <a:ext cx="1008112" cy="9181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图片 10" descr="图章积木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19671" y="1419622"/>
            <a:ext cx="1839017" cy="1008112"/>
          </a:xfrm>
          <a:prstGeom prst="rect">
            <a:avLst/>
          </a:prstGeom>
        </p:spPr>
      </p:pic>
      <p:pic>
        <p:nvPicPr>
          <p:cNvPr id="13" name="图片 12" descr="积木使用示例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92080" y="1479345"/>
            <a:ext cx="1800200" cy="2276933"/>
          </a:xfrm>
          <a:prstGeom prst="rect">
            <a:avLst/>
          </a:prstGeom>
        </p:spPr>
      </p:pic>
      <p:pic>
        <p:nvPicPr>
          <p:cNvPr id="14" name="图片 13" descr="截图0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020272" y="2499742"/>
            <a:ext cx="1534593" cy="785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18356"/>
            <a:ext cx="8229600" cy="85725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本节任务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pic>
        <p:nvPicPr>
          <p:cNvPr id="5" name="图片 4" descr="截图0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9672" y="1275606"/>
            <a:ext cx="5943818" cy="36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2915816" y="627534"/>
            <a:ext cx="3240360" cy="774086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导入角色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pic>
        <p:nvPicPr>
          <p:cNvPr id="4" name="图片 3" descr="截图03.png"/>
          <p:cNvPicPr>
            <a:picLocks noChangeAspect="1"/>
          </p:cNvPicPr>
          <p:nvPr/>
        </p:nvPicPr>
        <p:blipFill>
          <a:blip r:embed="rId2" cstate="print"/>
          <a:srcRect t="7792" b="9090"/>
          <a:stretch>
            <a:fillRect/>
          </a:stretch>
        </p:blipFill>
        <p:spPr>
          <a:xfrm>
            <a:off x="1259632" y="1419622"/>
            <a:ext cx="6768674" cy="35283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截图0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1075" y="1462065"/>
            <a:ext cx="6319277" cy="3485949"/>
          </a:xfrm>
          <a:prstGeom prst="rect">
            <a:avLst/>
          </a:prstGeom>
        </p:spPr>
      </p:pic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2483768" y="699542"/>
            <a:ext cx="4032448" cy="774086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设置角色的大小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499992" y="2355726"/>
            <a:ext cx="1080120" cy="576064"/>
          </a:xfrm>
          <a:prstGeom prst="round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2915816" y="0"/>
            <a:ext cx="6048672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 descr="雪花程序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87824" y="0"/>
            <a:ext cx="2366221" cy="5143500"/>
          </a:xfrm>
          <a:prstGeom prst="rect">
            <a:avLst/>
          </a:prstGeom>
        </p:spPr>
      </p:pic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115616" y="1203598"/>
            <a:ext cx="1008112" cy="3672408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角色</a:t>
            </a:r>
            <a:r>
              <a:rPr lang="en-US" altLang="zh-CN" b="1" dirty="0" smtClean="0">
                <a:solidFill>
                  <a:schemeClr val="bg1"/>
                </a:solidFill>
              </a:rPr>
              <a:t/>
            </a:r>
            <a:br>
              <a:rPr lang="en-US" altLang="zh-CN" b="1" dirty="0" smtClean="0">
                <a:solidFill>
                  <a:schemeClr val="bg1"/>
                </a:solidFill>
              </a:rPr>
            </a:br>
            <a:r>
              <a:rPr lang="en-US" altLang="zh-CN" b="1" dirty="0" smtClean="0">
                <a:solidFill>
                  <a:schemeClr val="bg1"/>
                </a:solidFill>
              </a:rPr>
              <a:t>1</a:t>
            </a:r>
            <a:br>
              <a:rPr lang="en-US" altLang="zh-CN" b="1" dirty="0" smtClean="0">
                <a:solidFill>
                  <a:schemeClr val="bg1"/>
                </a:solidFill>
              </a:rPr>
            </a:br>
            <a:r>
              <a:rPr lang="zh-CN" altLang="en-US" b="1" dirty="0" smtClean="0">
                <a:solidFill>
                  <a:schemeClr val="bg1"/>
                </a:solidFill>
              </a:rPr>
              <a:t>的程序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68144" y="1779662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初始化位置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32648" y="2800548"/>
            <a:ext cx="363589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重复执行</a:t>
            </a:r>
            <a:r>
              <a:rPr lang="en-US" altLang="zh-CN" dirty="0" smtClean="0">
                <a:solidFill>
                  <a:srgbClr val="FF0000"/>
                </a:solidFill>
              </a:rPr>
              <a:t>24</a:t>
            </a:r>
            <a:r>
              <a:rPr lang="zh-CN" altLang="en-US" dirty="0" smtClean="0">
                <a:solidFill>
                  <a:srgbClr val="FF0000"/>
                </a:solidFill>
              </a:rPr>
              <a:t>次：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zh-CN" altLang="en-US" dirty="0" smtClean="0">
                <a:solidFill>
                  <a:srgbClr val="FF0000"/>
                </a:solidFill>
              </a:rPr>
              <a:t>向当前方向移动</a:t>
            </a:r>
            <a:r>
              <a:rPr lang="en-US" altLang="zh-CN" dirty="0" smtClean="0">
                <a:solidFill>
                  <a:srgbClr val="FF0000"/>
                </a:solidFill>
              </a:rPr>
              <a:t>30</a:t>
            </a:r>
            <a:r>
              <a:rPr lang="zh-CN" altLang="en-US" dirty="0" smtClean="0">
                <a:solidFill>
                  <a:srgbClr val="FF0000"/>
                </a:solidFill>
              </a:rPr>
              <a:t>步，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zh-CN" altLang="en-US" dirty="0" smtClean="0">
                <a:solidFill>
                  <a:srgbClr val="FF0000"/>
                </a:solidFill>
              </a:rPr>
              <a:t>然后右转</a:t>
            </a:r>
            <a:r>
              <a:rPr lang="en-US" altLang="zh-CN" dirty="0" smtClean="0">
                <a:solidFill>
                  <a:srgbClr val="FF0000"/>
                </a:solidFill>
              </a:rPr>
              <a:t>15</a:t>
            </a:r>
            <a:r>
              <a:rPr lang="zh-CN" altLang="en-US" dirty="0" smtClean="0">
                <a:solidFill>
                  <a:srgbClr val="FF0000"/>
                </a:solidFill>
              </a:rPr>
              <a:t>度，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zh-CN" altLang="en-US" dirty="0" smtClean="0">
                <a:solidFill>
                  <a:srgbClr val="FF0000"/>
                </a:solidFill>
              </a:rPr>
              <a:t>执行一次“图章”指令。</a:t>
            </a:r>
            <a:endParaRPr lang="en-US" altLang="zh-CN" dirty="0" smtClean="0">
              <a:solidFill>
                <a:srgbClr val="FF0000"/>
              </a:solidFill>
            </a:endParaRPr>
          </a:p>
        </p:txBody>
      </p:sp>
      <p:cxnSp>
        <p:nvCxnSpPr>
          <p:cNvPr id="36" name="直接箭头连接符 35"/>
          <p:cNvCxnSpPr/>
          <p:nvPr/>
        </p:nvCxnSpPr>
        <p:spPr>
          <a:xfrm flipH="1">
            <a:off x="5364088" y="1995686"/>
            <a:ext cx="504056" cy="0"/>
          </a:xfrm>
          <a:prstGeom prst="straightConnector1">
            <a:avLst/>
          </a:prstGeom>
          <a:ln w="2222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箭头连接符 38"/>
          <p:cNvCxnSpPr/>
          <p:nvPr/>
        </p:nvCxnSpPr>
        <p:spPr>
          <a:xfrm flipH="1">
            <a:off x="5076056" y="2499742"/>
            <a:ext cx="720080" cy="0"/>
          </a:xfrm>
          <a:prstGeom prst="straightConnector1">
            <a:avLst/>
          </a:prstGeom>
          <a:ln w="2222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 flipH="1">
            <a:off x="4355976" y="915566"/>
            <a:ext cx="1296144" cy="0"/>
          </a:xfrm>
          <a:prstGeom prst="straightConnector1">
            <a:avLst/>
          </a:prstGeom>
          <a:ln w="2222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724128" y="699542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隐藏角色</a:t>
            </a:r>
            <a:endParaRPr lang="zh-CN" altLang="en-US" dirty="0">
              <a:solidFill>
                <a:srgbClr val="FF0000"/>
              </a:solidFill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 flipH="1">
            <a:off x="4788024" y="1563638"/>
            <a:ext cx="936104" cy="0"/>
          </a:xfrm>
          <a:prstGeom prst="straightConnector1">
            <a:avLst/>
          </a:prstGeom>
          <a:ln w="2222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5724128" y="1419622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擦除舞台上的图案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868144" y="2274426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设置起始方向</a:t>
            </a:r>
            <a:endParaRPr lang="zh-CN" altLang="en-US" dirty="0">
              <a:solidFill>
                <a:srgbClr val="FF0000"/>
              </a:solidFill>
            </a:endParaRPr>
          </a:p>
        </p:txBody>
      </p:sp>
      <p:cxnSp>
        <p:nvCxnSpPr>
          <p:cNvPr id="26" name="直接箭头连接符 25"/>
          <p:cNvCxnSpPr/>
          <p:nvPr/>
        </p:nvCxnSpPr>
        <p:spPr>
          <a:xfrm flipH="1">
            <a:off x="5076056" y="3003798"/>
            <a:ext cx="720080" cy="0"/>
          </a:xfrm>
          <a:prstGeom prst="straightConnector1">
            <a:avLst/>
          </a:prstGeom>
          <a:ln w="2222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2915816" y="627534"/>
            <a:ext cx="3240360" cy="774086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复制角色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pic>
        <p:nvPicPr>
          <p:cNvPr id="5" name="图片 4" descr="截图05.png"/>
          <p:cNvPicPr>
            <a:picLocks noChangeAspect="1"/>
          </p:cNvPicPr>
          <p:nvPr/>
        </p:nvPicPr>
        <p:blipFill>
          <a:blip r:embed="rId2" cstate="print"/>
          <a:srcRect r="9408"/>
          <a:stretch>
            <a:fillRect/>
          </a:stretch>
        </p:blipFill>
        <p:spPr>
          <a:xfrm>
            <a:off x="1087329" y="1635646"/>
            <a:ext cx="3052623" cy="288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图片 6" descr="截图0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20072" y="1649298"/>
            <a:ext cx="2880320" cy="28666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矩形 7"/>
          <p:cNvSpPr/>
          <p:nvPr/>
        </p:nvSpPr>
        <p:spPr>
          <a:xfrm>
            <a:off x="1835696" y="1995686"/>
            <a:ext cx="1080120" cy="504056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截图0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094036"/>
            <a:ext cx="2695951" cy="2133898"/>
          </a:xfrm>
          <a:prstGeom prst="rect">
            <a:avLst/>
          </a:prstGeom>
        </p:spPr>
      </p:pic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2915816" y="627534"/>
            <a:ext cx="3240360" cy="774086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更换角色造型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87624" y="3147814"/>
            <a:ext cx="1008112" cy="864096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75856" y="1347614"/>
            <a:ext cx="2558634" cy="3651870"/>
          </a:xfrm>
          <a:prstGeom prst="rect">
            <a:avLst/>
          </a:prstGeom>
        </p:spPr>
      </p:pic>
      <p:pic>
        <p:nvPicPr>
          <p:cNvPr id="11" name="图片 10" descr="截图07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44208" y="1059582"/>
            <a:ext cx="2016224" cy="2016224"/>
          </a:xfrm>
          <a:prstGeom prst="rect">
            <a:avLst/>
          </a:prstGeom>
        </p:spPr>
      </p:pic>
      <p:pic>
        <p:nvPicPr>
          <p:cNvPr id="12" name="图片 11" descr="截图08.png"/>
          <p:cNvPicPr>
            <a:picLocks noChangeAspect="1"/>
          </p:cNvPicPr>
          <p:nvPr/>
        </p:nvPicPr>
        <p:blipFill>
          <a:blip r:embed="rId2" cstate="print"/>
          <a:srcRect r="5341"/>
          <a:stretch>
            <a:fillRect/>
          </a:stretch>
        </p:blipFill>
        <p:spPr>
          <a:xfrm>
            <a:off x="6444208" y="3291830"/>
            <a:ext cx="2042196" cy="1707654"/>
          </a:xfrm>
          <a:prstGeom prst="rect">
            <a:avLst/>
          </a:prstGeom>
        </p:spPr>
      </p:pic>
      <p:sp>
        <p:nvSpPr>
          <p:cNvPr id="13" name="椭圆 12"/>
          <p:cNvSpPr/>
          <p:nvPr/>
        </p:nvSpPr>
        <p:spPr>
          <a:xfrm>
            <a:off x="2339752" y="3579862"/>
            <a:ext cx="360040" cy="36004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/>
              <a:t>1</a:t>
            </a:r>
            <a:endParaRPr lang="zh-CN" altLang="en-US" sz="2000" dirty="0"/>
          </a:p>
        </p:txBody>
      </p:sp>
      <p:sp>
        <p:nvSpPr>
          <p:cNvPr id="14" name="椭圆 13"/>
          <p:cNvSpPr/>
          <p:nvPr/>
        </p:nvSpPr>
        <p:spPr>
          <a:xfrm>
            <a:off x="3995936" y="3867894"/>
            <a:ext cx="360040" cy="36004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/>
              <a:t>3</a:t>
            </a:r>
            <a:endParaRPr lang="zh-CN" altLang="en-US" sz="2000" dirty="0"/>
          </a:p>
        </p:txBody>
      </p:sp>
      <p:sp>
        <p:nvSpPr>
          <p:cNvPr id="15" name="椭圆 14"/>
          <p:cNvSpPr/>
          <p:nvPr/>
        </p:nvSpPr>
        <p:spPr>
          <a:xfrm>
            <a:off x="7308304" y="2211710"/>
            <a:ext cx="360040" cy="36004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/>
              <a:t>4</a:t>
            </a:r>
            <a:endParaRPr lang="zh-CN" altLang="en-US" sz="2000" dirty="0"/>
          </a:p>
        </p:txBody>
      </p:sp>
      <p:sp>
        <p:nvSpPr>
          <p:cNvPr id="16" name="椭圆 15"/>
          <p:cNvSpPr/>
          <p:nvPr/>
        </p:nvSpPr>
        <p:spPr>
          <a:xfrm>
            <a:off x="6804248" y="627534"/>
            <a:ext cx="360040" cy="36004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/>
              <a:t>5</a:t>
            </a:r>
            <a:endParaRPr lang="zh-CN" altLang="en-US" sz="2000" dirty="0"/>
          </a:p>
        </p:txBody>
      </p:sp>
      <p:sp>
        <p:nvSpPr>
          <p:cNvPr id="17" name="矩形 16"/>
          <p:cNvSpPr/>
          <p:nvPr/>
        </p:nvSpPr>
        <p:spPr>
          <a:xfrm>
            <a:off x="3491880" y="4299942"/>
            <a:ext cx="576064" cy="648072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660232" y="2067694"/>
            <a:ext cx="576064" cy="648072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660232" y="1059582"/>
            <a:ext cx="576064" cy="360040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164288" y="4083918"/>
            <a:ext cx="720080" cy="792088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139952" y="1347614"/>
            <a:ext cx="792088" cy="360040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067944" y="1779662"/>
            <a:ext cx="360040" cy="36004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/>
              <a:t>2</a:t>
            </a:r>
            <a:endParaRPr lang="zh-CN" altLang="en-US" sz="2000" dirty="0"/>
          </a:p>
        </p:txBody>
      </p:sp>
      <p:sp>
        <p:nvSpPr>
          <p:cNvPr id="23" name="椭圆 22"/>
          <p:cNvSpPr/>
          <p:nvPr/>
        </p:nvSpPr>
        <p:spPr>
          <a:xfrm>
            <a:off x="7956376" y="4299942"/>
            <a:ext cx="360040" cy="36004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/>
              <a:t>6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1110</TotalTime>
  <Words>229</Words>
  <Application>Microsoft Office PowerPoint</Application>
  <PresentationFormat>全屏显示(16:9)</PresentationFormat>
  <Paragraphs>48</Paragraphs>
  <Slides>10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幻灯片 1</vt:lpstr>
      <vt:lpstr>幻灯片 2</vt:lpstr>
      <vt:lpstr>积木学习</vt:lpstr>
      <vt:lpstr>本节任务</vt:lpstr>
      <vt:lpstr>导入角色</vt:lpstr>
      <vt:lpstr>设置角色的大小</vt:lpstr>
      <vt:lpstr>角色 1 的程序</vt:lpstr>
      <vt:lpstr>复制角色</vt:lpstr>
      <vt:lpstr>更换角色造型</vt:lpstr>
      <vt:lpstr>角色 2 的程序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68</cp:revision>
  <dcterms:created xsi:type="dcterms:W3CDTF">2019-10-24T06:05:12Z</dcterms:created>
  <dcterms:modified xsi:type="dcterms:W3CDTF">2020-01-26T07:54:04Z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