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878" autoAdjust="0"/>
  </p:normalViewPr>
  <p:slideViewPr>
    <p:cSldViewPr>
      <p:cViewPr>
        <p:scale>
          <a:sx n="90" d="100"/>
          <a:sy n="90" d="100"/>
        </p:scale>
        <p:origin x="-816" y="-5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A5A8E-EBF5-417A-BEA8-93B5E08A7738}" type="datetimeFigureOut">
              <a:rPr lang="zh-CN" altLang="en-US" smtClean="0"/>
              <a:pPr/>
              <a:t>2018\8\11 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4E54E8-818E-45D4-AD11-29003067B12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4E54E8-818E-45D4-AD11-29003067B12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8/11/2018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657600" y="361950"/>
            <a:ext cx="990600" cy="52322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</a:rPr>
              <a:t>功 能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24000" y="1504950"/>
            <a:ext cx="1676400" cy="52322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采集数据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15000" y="1504950"/>
            <a:ext cx="1676400" cy="52322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执行指令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5801" y="2495550"/>
            <a:ext cx="492443" cy="68580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vert="eaVert"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FFFF00"/>
                </a:solidFill>
              </a:rPr>
              <a:t>温度</a:t>
            </a:r>
            <a:endParaRPr lang="zh-CN" altLang="en-US" sz="2000" dirty="0">
              <a:solidFill>
                <a:srgbClr val="FFFF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47803" y="2495550"/>
            <a:ext cx="492443" cy="68580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vert="eaVert"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FFFF00"/>
                </a:solidFill>
              </a:rPr>
              <a:t>声音</a:t>
            </a:r>
            <a:endParaRPr lang="zh-CN" altLang="en-US" sz="2000" dirty="0">
              <a:solidFill>
                <a:srgbClr val="FFFF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971801" y="2495550"/>
            <a:ext cx="492443" cy="68580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vert="eaVert"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FFFF00"/>
                </a:solidFill>
              </a:rPr>
              <a:t>光线</a:t>
            </a:r>
            <a:endParaRPr lang="zh-CN" altLang="en-US" sz="2000" dirty="0">
              <a:solidFill>
                <a:srgbClr val="FFFF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09802" y="2495550"/>
            <a:ext cx="492443" cy="114300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vert="eaVert"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FFFF00"/>
                </a:solidFill>
              </a:rPr>
              <a:t>人体活动</a:t>
            </a:r>
            <a:endParaRPr lang="zh-CN" altLang="en-US" sz="2000" dirty="0">
              <a:solidFill>
                <a:srgbClr val="FFFF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733804" y="2495550"/>
            <a:ext cx="492443" cy="68580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vert="eaVert"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FFFF00"/>
                </a:solidFill>
              </a:rPr>
              <a:t>其它</a:t>
            </a:r>
            <a:endParaRPr lang="zh-CN" altLang="en-US" sz="2000" dirty="0">
              <a:solidFill>
                <a:srgbClr val="FFFF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876809" y="2495550"/>
            <a:ext cx="492443" cy="137160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vert="eaVert"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FFFF00"/>
                </a:solidFill>
              </a:rPr>
              <a:t>播放音乐</a:t>
            </a:r>
            <a:endParaRPr lang="zh-CN" altLang="en-US" sz="2000" dirty="0">
              <a:solidFill>
                <a:srgbClr val="FFFF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638812" y="2495550"/>
            <a:ext cx="492443" cy="236220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vert="eaVert"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FFFF00"/>
                </a:solidFill>
              </a:rPr>
              <a:t>开关电风扇（空调）</a:t>
            </a:r>
            <a:endParaRPr lang="zh-CN" altLang="en-US" sz="2000" dirty="0">
              <a:solidFill>
                <a:srgbClr val="FFFF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400817" y="2495550"/>
            <a:ext cx="492443" cy="121920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vert="eaVert"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FFFF00"/>
                </a:solidFill>
              </a:rPr>
              <a:t>开关窗帘</a:t>
            </a:r>
            <a:endParaRPr lang="zh-CN" altLang="en-US" sz="2000" dirty="0">
              <a:solidFill>
                <a:srgbClr val="FFFF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162812" y="2495550"/>
            <a:ext cx="492443" cy="91440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vert="eaVert"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FFFF00"/>
                </a:solidFill>
              </a:rPr>
              <a:t>开关灯</a:t>
            </a:r>
            <a:endParaRPr lang="zh-CN" altLang="en-US" sz="2000" dirty="0">
              <a:solidFill>
                <a:srgbClr val="FFFF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848612" y="2495550"/>
            <a:ext cx="492443" cy="83820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vert="eaVert"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FFFF00"/>
                </a:solidFill>
              </a:rPr>
              <a:t>其它</a:t>
            </a:r>
            <a:endParaRPr lang="zh-CN" altLang="en-US" sz="2000" dirty="0">
              <a:solidFill>
                <a:srgbClr val="FFFF00"/>
              </a:solidFill>
            </a:endParaRPr>
          </a:p>
        </p:txBody>
      </p:sp>
      <p:cxnSp>
        <p:nvCxnSpPr>
          <p:cNvPr id="26" name="直接连接符 25"/>
          <p:cNvCxnSpPr/>
          <p:nvPr/>
        </p:nvCxnSpPr>
        <p:spPr>
          <a:xfrm flipH="1">
            <a:off x="2286000" y="1276350"/>
            <a:ext cx="4267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2286000" y="1276350"/>
            <a:ext cx="0" cy="152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6553200" y="1276350"/>
            <a:ext cx="0" cy="152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 flipH="1">
            <a:off x="914400" y="2190750"/>
            <a:ext cx="3048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 flipH="1">
            <a:off x="5105400" y="2190750"/>
            <a:ext cx="2971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4114800" y="895350"/>
            <a:ext cx="0" cy="381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914400" y="2190750"/>
            <a:ext cx="0" cy="228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>
            <a:off x="1676400" y="2190750"/>
            <a:ext cx="0" cy="228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>
            <a:off x="2438400" y="2190750"/>
            <a:ext cx="0" cy="228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>
            <a:off x="3276600" y="2190750"/>
            <a:ext cx="0" cy="228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>
            <a:off x="3962400" y="2190750"/>
            <a:ext cx="0" cy="228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>
            <a:off x="2286000" y="2038350"/>
            <a:ext cx="0" cy="152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>
            <a:off x="6553200" y="2038350"/>
            <a:ext cx="0" cy="152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>
            <a:off x="5105400" y="2190750"/>
            <a:ext cx="0" cy="228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>
            <a:off x="5867400" y="2190750"/>
            <a:ext cx="0" cy="228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>
            <a:off x="6629400" y="2190750"/>
            <a:ext cx="0" cy="228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>
            <a:off x="7391400" y="2190750"/>
            <a:ext cx="0" cy="228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>
            <a:off x="8077200" y="2190750"/>
            <a:ext cx="0" cy="228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9" name="组合 208"/>
          <p:cNvGrpSpPr/>
          <p:nvPr/>
        </p:nvGrpSpPr>
        <p:grpSpPr>
          <a:xfrm>
            <a:off x="512731" y="361950"/>
            <a:ext cx="7697818" cy="4724400"/>
            <a:chOff x="512731" y="361950"/>
            <a:chExt cx="7697818" cy="4724400"/>
          </a:xfrm>
        </p:grpSpPr>
        <p:grpSp>
          <p:nvGrpSpPr>
            <p:cNvPr id="198" name="组合 197"/>
            <p:cNvGrpSpPr/>
            <p:nvPr/>
          </p:nvGrpSpPr>
          <p:grpSpPr>
            <a:xfrm>
              <a:off x="512731" y="361950"/>
              <a:ext cx="7697818" cy="4419601"/>
              <a:chOff x="512731" y="361950"/>
              <a:chExt cx="7697818" cy="4419601"/>
            </a:xfrm>
          </p:grpSpPr>
          <p:sp>
            <p:nvSpPr>
              <p:cNvPr id="34" name="TextBox 33"/>
              <p:cNvSpPr txBox="1"/>
              <p:nvPr/>
            </p:nvSpPr>
            <p:spPr>
              <a:xfrm>
                <a:off x="3581400" y="361950"/>
                <a:ext cx="1371600" cy="369332"/>
              </a:xfrm>
              <a:prstGeom prst="rect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solidFill>
                      <a:schemeClr val="bg1"/>
                    </a:solidFill>
                  </a:rPr>
                  <a:t>硬件连接图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169" name="组合 168"/>
              <p:cNvGrpSpPr/>
              <p:nvPr/>
            </p:nvGrpSpPr>
            <p:grpSpPr>
              <a:xfrm>
                <a:off x="512731" y="1581150"/>
                <a:ext cx="7697818" cy="3200401"/>
                <a:chOff x="512731" y="1581150"/>
                <a:chExt cx="7697818" cy="3200401"/>
              </a:xfrm>
            </p:grpSpPr>
            <p:grpSp>
              <p:nvGrpSpPr>
                <p:cNvPr id="89" name="组合 88"/>
                <p:cNvGrpSpPr/>
                <p:nvPr/>
              </p:nvGrpSpPr>
              <p:grpSpPr>
                <a:xfrm>
                  <a:off x="3657600" y="3257550"/>
                  <a:ext cx="4552949" cy="1524001"/>
                  <a:chOff x="3657600" y="3257550"/>
                  <a:chExt cx="4552949" cy="1524001"/>
                </a:xfrm>
              </p:grpSpPr>
              <p:pic>
                <p:nvPicPr>
                  <p:cNvPr id="35" name="图片 34" descr="DFR0518.png"/>
                  <p:cNvPicPr>
                    <a:picLocks noChangeAspect="1"/>
                  </p:cNvPicPr>
                  <p:nvPr/>
                </p:nvPicPr>
                <p:blipFill>
                  <a:blip r:embed="rId3" cstate="print"/>
                  <a:stretch>
                    <a:fillRect/>
                  </a:stretch>
                </p:blipFill>
                <p:spPr>
                  <a:xfrm>
                    <a:off x="3657600" y="3257551"/>
                    <a:ext cx="1691004" cy="1524000"/>
                  </a:xfrm>
                  <a:prstGeom prst="rect">
                    <a:avLst/>
                  </a:prstGeom>
                </p:spPr>
              </p:pic>
              <p:pic>
                <p:nvPicPr>
                  <p:cNvPr id="37" name="图片 36" descr="wlwmk.PNG"/>
                  <p:cNvPicPr>
                    <a:picLocks noChangeAspect="1"/>
                  </p:cNvPicPr>
                  <p:nvPr/>
                </p:nvPicPr>
                <p:blipFill>
                  <a:blip r:embed="rId4" cstate="print"/>
                  <a:stretch>
                    <a:fillRect/>
                  </a:stretch>
                </p:blipFill>
                <p:spPr>
                  <a:xfrm>
                    <a:off x="6858000" y="3257550"/>
                    <a:ext cx="1352549" cy="1298446"/>
                  </a:xfrm>
                  <a:prstGeom prst="rect">
                    <a:avLst/>
                  </a:prstGeom>
                </p:spPr>
              </p:pic>
              <p:cxnSp>
                <p:nvCxnSpPr>
                  <p:cNvPr id="39" name="直接连接符 38"/>
                  <p:cNvCxnSpPr/>
                  <p:nvPr/>
                </p:nvCxnSpPr>
                <p:spPr>
                  <a:xfrm flipH="1">
                    <a:off x="4800600" y="3790950"/>
                    <a:ext cx="1981200" cy="0"/>
                  </a:xfrm>
                  <a:prstGeom prst="line">
                    <a:avLst/>
                  </a:prstGeom>
                  <a:ln w="19050">
                    <a:solidFill>
                      <a:srgbClr val="00B05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" name="直接连接符 45"/>
                  <p:cNvCxnSpPr/>
                  <p:nvPr/>
                </p:nvCxnSpPr>
                <p:spPr>
                  <a:xfrm flipV="1">
                    <a:off x="4800600" y="3638550"/>
                    <a:ext cx="0" cy="152400"/>
                  </a:xfrm>
                  <a:prstGeom prst="line">
                    <a:avLst/>
                  </a:prstGeom>
                  <a:ln w="19050">
                    <a:solidFill>
                      <a:srgbClr val="00B05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7" name="直接连接符 46"/>
                  <p:cNvCxnSpPr/>
                  <p:nvPr/>
                </p:nvCxnSpPr>
                <p:spPr>
                  <a:xfrm flipH="1">
                    <a:off x="4876800" y="3867150"/>
                    <a:ext cx="1905000" cy="0"/>
                  </a:xfrm>
                  <a:prstGeom prst="line">
                    <a:avLst/>
                  </a:prstGeom>
                  <a:ln w="19050">
                    <a:solidFill>
                      <a:srgbClr val="0070C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2" name="直接连接符 51"/>
                  <p:cNvCxnSpPr/>
                  <p:nvPr/>
                </p:nvCxnSpPr>
                <p:spPr>
                  <a:xfrm flipV="1">
                    <a:off x="4876800" y="3638550"/>
                    <a:ext cx="0" cy="228600"/>
                  </a:xfrm>
                  <a:prstGeom prst="line">
                    <a:avLst/>
                  </a:prstGeom>
                  <a:ln w="19050">
                    <a:solidFill>
                      <a:srgbClr val="0070C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" name="直接连接符 54"/>
                  <p:cNvCxnSpPr/>
                  <p:nvPr/>
                </p:nvCxnSpPr>
                <p:spPr>
                  <a:xfrm flipH="1">
                    <a:off x="6172200" y="3943350"/>
                    <a:ext cx="609600" cy="0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" name="直接连接符 71"/>
                  <p:cNvCxnSpPr/>
                  <p:nvPr/>
                </p:nvCxnSpPr>
                <p:spPr>
                  <a:xfrm flipH="1">
                    <a:off x="4953000" y="3409950"/>
                    <a:ext cx="1219200" cy="0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" name="直接连接符 74"/>
                  <p:cNvCxnSpPr/>
                  <p:nvPr/>
                </p:nvCxnSpPr>
                <p:spPr>
                  <a:xfrm>
                    <a:off x="6172200" y="3409950"/>
                    <a:ext cx="0" cy="533400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" name="直接连接符 79"/>
                  <p:cNvCxnSpPr/>
                  <p:nvPr/>
                </p:nvCxnSpPr>
                <p:spPr>
                  <a:xfrm flipH="1">
                    <a:off x="4953000" y="3486150"/>
                    <a:ext cx="1143000" cy="0"/>
                  </a:xfrm>
                  <a:prstGeom prst="line">
                    <a:avLst/>
                  </a:prstGeom>
                  <a:ln w="19050">
                    <a:solidFill>
                      <a:srgbClr val="C0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" name="直接连接符 82"/>
                  <p:cNvCxnSpPr/>
                  <p:nvPr/>
                </p:nvCxnSpPr>
                <p:spPr>
                  <a:xfrm flipH="1">
                    <a:off x="6096000" y="4019550"/>
                    <a:ext cx="685800" cy="0"/>
                  </a:xfrm>
                  <a:prstGeom prst="line">
                    <a:avLst/>
                  </a:prstGeom>
                  <a:ln w="19050">
                    <a:solidFill>
                      <a:srgbClr val="C0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5" name="直接连接符 84"/>
                  <p:cNvCxnSpPr/>
                  <p:nvPr/>
                </p:nvCxnSpPr>
                <p:spPr>
                  <a:xfrm>
                    <a:off x="6096000" y="3486150"/>
                    <a:ext cx="0" cy="533400"/>
                  </a:xfrm>
                  <a:prstGeom prst="line">
                    <a:avLst/>
                  </a:prstGeom>
                  <a:ln w="19050">
                    <a:solidFill>
                      <a:srgbClr val="C0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13" name="组合 112"/>
                <p:cNvGrpSpPr/>
                <p:nvPr/>
              </p:nvGrpSpPr>
              <p:grpSpPr>
                <a:xfrm>
                  <a:off x="4495800" y="1581150"/>
                  <a:ext cx="1700826" cy="1981200"/>
                  <a:chOff x="4495800" y="1581150"/>
                  <a:chExt cx="1700826" cy="1981200"/>
                </a:xfrm>
              </p:grpSpPr>
              <p:pic>
                <p:nvPicPr>
                  <p:cNvPr id="36" name="图片 35" descr="DFR0017.png"/>
                  <p:cNvPicPr>
                    <a:picLocks noChangeAspect="1"/>
                  </p:cNvPicPr>
                  <p:nvPr/>
                </p:nvPicPr>
                <p:blipFill>
                  <a:blip r:embed="rId5" cstate="print"/>
                  <a:srcRect l="22352" t="46705" r="62992" b="40957"/>
                  <a:stretch>
                    <a:fillRect/>
                  </a:stretch>
                </p:blipFill>
                <p:spPr>
                  <a:xfrm rot="16200000">
                    <a:off x="5262907" y="1499843"/>
                    <a:ext cx="852412" cy="1015026"/>
                  </a:xfrm>
                  <a:prstGeom prst="rect">
                    <a:avLst/>
                  </a:prstGeom>
                </p:spPr>
              </p:pic>
              <p:cxnSp>
                <p:nvCxnSpPr>
                  <p:cNvPr id="90" name="直接连接符 89"/>
                  <p:cNvCxnSpPr/>
                  <p:nvPr/>
                </p:nvCxnSpPr>
                <p:spPr>
                  <a:xfrm flipH="1">
                    <a:off x="4495800" y="2114550"/>
                    <a:ext cx="685800" cy="0"/>
                  </a:xfrm>
                  <a:prstGeom prst="line">
                    <a:avLst/>
                  </a:prstGeom>
                  <a:ln w="19050">
                    <a:solidFill>
                      <a:srgbClr val="0070C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" name="直接连接符 91"/>
                  <p:cNvCxnSpPr/>
                  <p:nvPr/>
                </p:nvCxnSpPr>
                <p:spPr>
                  <a:xfrm flipV="1">
                    <a:off x="4495800" y="2114550"/>
                    <a:ext cx="0" cy="1447800"/>
                  </a:xfrm>
                  <a:prstGeom prst="line">
                    <a:avLst/>
                  </a:prstGeom>
                  <a:ln w="19050">
                    <a:solidFill>
                      <a:srgbClr val="0070C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7" name="直接连接符 96"/>
                  <p:cNvCxnSpPr/>
                  <p:nvPr/>
                </p:nvCxnSpPr>
                <p:spPr>
                  <a:xfrm flipH="1">
                    <a:off x="4495800" y="3562350"/>
                    <a:ext cx="152400" cy="0"/>
                  </a:xfrm>
                  <a:prstGeom prst="line">
                    <a:avLst/>
                  </a:prstGeom>
                  <a:ln w="19050">
                    <a:solidFill>
                      <a:srgbClr val="0070C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9" name="直接连接符 98"/>
                  <p:cNvCxnSpPr/>
                  <p:nvPr/>
                </p:nvCxnSpPr>
                <p:spPr>
                  <a:xfrm flipH="1">
                    <a:off x="4572000" y="2038350"/>
                    <a:ext cx="609600" cy="0"/>
                  </a:xfrm>
                  <a:prstGeom prst="line">
                    <a:avLst/>
                  </a:prstGeom>
                  <a:ln w="19050">
                    <a:solidFill>
                      <a:srgbClr val="C0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1" name="直接连接符 100"/>
                  <p:cNvCxnSpPr/>
                  <p:nvPr/>
                </p:nvCxnSpPr>
                <p:spPr>
                  <a:xfrm>
                    <a:off x="4572000" y="2038350"/>
                    <a:ext cx="0" cy="1447800"/>
                  </a:xfrm>
                  <a:prstGeom prst="line">
                    <a:avLst/>
                  </a:prstGeom>
                  <a:ln w="19050">
                    <a:solidFill>
                      <a:srgbClr val="C0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4" name="直接连接符 103"/>
                  <p:cNvCxnSpPr/>
                  <p:nvPr/>
                </p:nvCxnSpPr>
                <p:spPr>
                  <a:xfrm flipH="1">
                    <a:off x="4572000" y="3486150"/>
                    <a:ext cx="152400" cy="0"/>
                  </a:xfrm>
                  <a:prstGeom prst="line">
                    <a:avLst/>
                  </a:prstGeom>
                  <a:ln w="19050">
                    <a:solidFill>
                      <a:srgbClr val="C0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7" name="直接连接符 106"/>
                  <p:cNvCxnSpPr/>
                  <p:nvPr/>
                </p:nvCxnSpPr>
                <p:spPr>
                  <a:xfrm>
                    <a:off x="4724400" y="1962150"/>
                    <a:ext cx="0" cy="1371600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8" name="直接连接符 107"/>
                  <p:cNvCxnSpPr/>
                  <p:nvPr/>
                </p:nvCxnSpPr>
                <p:spPr>
                  <a:xfrm flipH="1">
                    <a:off x="4724400" y="1962150"/>
                    <a:ext cx="457200" cy="0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19" name="组合 118"/>
                <p:cNvGrpSpPr/>
                <p:nvPr/>
              </p:nvGrpSpPr>
              <p:grpSpPr>
                <a:xfrm>
                  <a:off x="512731" y="2876550"/>
                  <a:ext cx="3602069" cy="1191153"/>
                  <a:chOff x="512731" y="2876550"/>
                  <a:chExt cx="3602069" cy="1191153"/>
                </a:xfrm>
              </p:grpSpPr>
              <p:pic>
                <p:nvPicPr>
                  <p:cNvPr id="114" name="图片 113" descr="FIT0449.png"/>
                  <p:cNvPicPr>
                    <a:picLocks noChangeAspect="1"/>
                  </p:cNvPicPr>
                  <p:nvPr/>
                </p:nvPicPr>
                <p:blipFill>
                  <a:blip r:embed="rId6" cstate="print"/>
                  <a:srcRect l="28956" t="37364" r="41148" b="40957"/>
                  <a:stretch>
                    <a:fillRect/>
                  </a:stretch>
                </p:blipFill>
                <p:spPr>
                  <a:xfrm>
                    <a:off x="512731" y="2876550"/>
                    <a:ext cx="1087469" cy="1191153"/>
                  </a:xfrm>
                  <a:prstGeom prst="rect">
                    <a:avLst/>
                  </a:prstGeom>
                </p:spPr>
              </p:pic>
              <p:cxnSp>
                <p:nvCxnSpPr>
                  <p:cNvPr id="115" name="直接连接符 114"/>
                  <p:cNvCxnSpPr/>
                  <p:nvPr/>
                </p:nvCxnSpPr>
                <p:spPr>
                  <a:xfrm flipH="1">
                    <a:off x="1447800" y="3409950"/>
                    <a:ext cx="2667000" cy="0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7" name="直接连接符 116"/>
                  <p:cNvCxnSpPr/>
                  <p:nvPr/>
                </p:nvCxnSpPr>
                <p:spPr>
                  <a:xfrm flipH="1">
                    <a:off x="1447800" y="3486150"/>
                    <a:ext cx="2667000" cy="0"/>
                  </a:xfrm>
                  <a:prstGeom prst="line">
                    <a:avLst/>
                  </a:prstGeom>
                  <a:ln w="19050">
                    <a:solidFill>
                      <a:srgbClr val="C0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8" name="直接连接符 117"/>
                  <p:cNvCxnSpPr/>
                  <p:nvPr/>
                </p:nvCxnSpPr>
                <p:spPr>
                  <a:xfrm flipH="1">
                    <a:off x="1447800" y="3562350"/>
                    <a:ext cx="2667000" cy="0"/>
                  </a:xfrm>
                  <a:prstGeom prst="line">
                    <a:avLst/>
                  </a:prstGeom>
                  <a:ln w="19050">
                    <a:solidFill>
                      <a:srgbClr val="00B05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pic>
              <p:nvPicPr>
                <p:cNvPr id="130" name="图片 129" descr="SEN0171.png"/>
                <p:cNvPicPr>
                  <a:picLocks noChangeAspect="1"/>
                </p:cNvPicPr>
                <p:nvPr/>
              </p:nvPicPr>
              <p:blipFill>
                <a:blip r:embed="rId7" cstate="print"/>
                <a:srcRect l="17083" t="27759" r="8541" b="25624"/>
                <a:stretch>
                  <a:fillRect/>
                </a:stretch>
              </p:blipFill>
              <p:spPr>
                <a:xfrm rot="10800000">
                  <a:off x="2492990" y="1609582"/>
                  <a:ext cx="1253915" cy="733568"/>
                </a:xfrm>
                <a:prstGeom prst="rect">
                  <a:avLst/>
                </a:prstGeom>
              </p:spPr>
            </p:pic>
            <p:grpSp>
              <p:nvGrpSpPr>
                <p:cNvPr id="151" name="组合 150"/>
                <p:cNvGrpSpPr/>
                <p:nvPr/>
              </p:nvGrpSpPr>
              <p:grpSpPr>
                <a:xfrm>
                  <a:off x="1981200" y="3409950"/>
                  <a:ext cx="2209800" cy="1027118"/>
                  <a:chOff x="1981200" y="3409950"/>
                  <a:chExt cx="2209800" cy="1027118"/>
                </a:xfrm>
              </p:grpSpPr>
              <p:pic>
                <p:nvPicPr>
                  <p:cNvPr id="120" name="图片 119" descr="DFR0017.png"/>
                  <p:cNvPicPr>
                    <a:picLocks noChangeAspect="1"/>
                  </p:cNvPicPr>
                  <p:nvPr/>
                </p:nvPicPr>
                <p:blipFill>
                  <a:blip r:embed="rId5" cstate="print"/>
                  <a:srcRect l="21844" t="46705" r="62484" b="41316"/>
                  <a:stretch>
                    <a:fillRect/>
                  </a:stretch>
                </p:blipFill>
                <p:spPr>
                  <a:xfrm rot="5400000">
                    <a:off x="2004660" y="3843690"/>
                    <a:ext cx="569918" cy="616838"/>
                  </a:xfrm>
                  <a:prstGeom prst="rect">
                    <a:avLst/>
                  </a:prstGeom>
                </p:spPr>
              </p:pic>
              <p:cxnSp>
                <p:nvCxnSpPr>
                  <p:cNvPr id="121" name="直接连接符 120"/>
                  <p:cNvCxnSpPr/>
                  <p:nvPr/>
                </p:nvCxnSpPr>
                <p:spPr>
                  <a:xfrm flipH="1">
                    <a:off x="2514600" y="4248150"/>
                    <a:ext cx="1676400" cy="0"/>
                  </a:xfrm>
                  <a:prstGeom prst="line">
                    <a:avLst/>
                  </a:prstGeom>
                  <a:ln w="19050">
                    <a:solidFill>
                      <a:srgbClr val="00B05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4" name="直接连接符 123"/>
                  <p:cNvCxnSpPr/>
                  <p:nvPr/>
                </p:nvCxnSpPr>
                <p:spPr>
                  <a:xfrm flipV="1">
                    <a:off x="4191000" y="3638550"/>
                    <a:ext cx="0" cy="609600"/>
                  </a:xfrm>
                  <a:prstGeom prst="line">
                    <a:avLst/>
                  </a:prstGeom>
                  <a:ln w="19050">
                    <a:solidFill>
                      <a:srgbClr val="00B05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1" name="直接连接符 130"/>
                  <p:cNvCxnSpPr/>
                  <p:nvPr/>
                </p:nvCxnSpPr>
                <p:spPr>
                  <a:xfrm flipH="1">
                    <a:off x="2514600" y="4171950"/>
                    <a:ext cx="838200" cy="0"/>
                  </a:xfrm>
                  <a:prstGeom prst="line">
                    <a:avLst/>
                  </a:prstGeom>
                  <a:ln w="19050">
                    <a:solidFill>
                      <a:srgbClr val="C0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5" name="直接连接符 134"/>
                  <p:cNvCxnSpPr/>
                  <p:nvPr/>
                </p:nvCxnSpPr>
                <p:spPr>
                  <a:xfrm>
                    <a:off x="3352800" y="3486150"/>
                    <a:ext cx="0" cy="685800"/>
                  </a:xfrm>
                  <a:prstGeom prst="line">
                    <a:avLst/>
                  </a:prstGeom>
                  <a:ln w="19050">
                    <a:solidFill>
                      <a:srgbClr val="C0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8" name="直接连接符 137"/>
                  <p:cNvCxnSpPr/>
                  <p:nvPr/>
                </p:nvCxnSpPr>
                <p:spPr>
                  <a:xfrm>
                    <a:off x="3505200" y="3486150"/>
                    <a:ext cx="685800" cy="0"/>
                  </a:xfrm>
                  <a:prstGeom prst="line">
                    <a:avLst/>
                  </a:prstGeom>
                  <a:ln w="19050">
                    <a:solidFill>
                      <a:srgbClr val="C0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2" name="直接连接符 141"/>
                  <p:cNvCxnSpPr/>
                  <p:nvPr/>
                </p:nvCxnSpPr>
                <p:spPr>
                  <a:xfrm flipH="1">
                    <a:off x="2514600" y="4095750"/>
                    <a:ext cx="685800" cy="0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5" name="直接连接符 144"/>
                  <p:cNvCxnSpPr/>
                  <p:nvPr/>
                </p:nvCxnSpPr>
                <p:spPr>
                  <a:xfrm>
                    <a:off x="3200400" y="3409950"/>
                    <a:ext cx="0" cy="685800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9" name="直接连接符 148"/>
                  <p:cNvCxnSpPr/>
                  <p:nvPr/>
                </p:nvCxnSpPr>
                <p:spPr>
                  <a:xfrm flipH="1">
                    <a:off x="3200400" y="3409950"/>
                    <a:ext cx="990600" cy="0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52" name="直接连接符 151"/>
                <p:cNvCxnSpPr/>
                <p:nvPr/>
              </p:nvCxnSpPr>
              <p:spPr>
                <a:xfrm flipV="1">
                  <a:off x="4419600" y="2038350"/>
                  <a:ext cx="0" cy="1524000"/>
                </a:xfrm>
                <a:prstGeom prst="line">
                  <a:avLst/>
                </a:prstGeom>
                <a:ln w="19050"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3" name="直接连接符 152"/>
                <p:cNvCxnSpPr/>
                <p:nvPr/>
              </p:nvCxnSpPr>
              <p:spPr>
                <a:xfrm flipH="1">
                  <a:off x="3733800" y="2038350"/>
                  <a:ext cx="685800" cy="0"/>
                </a:xfrm>
                <a:prstGeom prst="line">
                  <a:avLst/>
                </a:prstGeom>
                <a:ln w="19050"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4" name="直接连接符 153"/>
                <p:cNvCxnSpPr/>
                <p:nvPr/>
              </p:nvCxnSpPr>
              <p:spPr>
                <a:xfrm flipH="1">
                  <a:off x="4343400" y="3562350"/>
                  <a:ext cx="76200" cy="0"/>
                </a:xfrm>
                <a:prstGeom prst="line">
                  <a:avLst/>
                </a:prstGeom>
                <a:ln w="19050"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6" name="直接连接符 155"/>
                <p:cNvCxnSpPr/>
                <p:nvPr/>
              </p:nvCxnSpPr>
              <p:spPr>
                <a:xfrm>
                  <a:off x="4267200" y="1885950"/>
                  <a:ext cx="0" cy="144780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7" name="直接连接符 156"/>
                <p:cNvCxnSpPr/>
                <p:nvPr/>
              </p:nvCxnSpPr>
              <p:spPr>
                <a:xfrm flipH="1">
                  <a:off x="3733800" y="1885950"/>
                  <a:ext cx="533400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0" name="直接连接符 159"/>
                <p:cNvCxnSpPr/>
                <p:nvPr/>
              </p:nvCxnSpPr>
              <p:spPr>
                <a:xfrm flipH="1">
                  <a:off x="3733800" y="1962150"/>
                  <a:ext cx="609600" cy="0"/>
                </a:xfrm>
                <a:prstGeom prst="line">
                  <a:avLst/>
                </a:prstGeom>
                <a:ln w="19050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5" name="直接连接符 164"/>
                <p:cNvCxnSpPr/>
                <p:nvPr/>
              </p:nvCxnSpPr>
              <p:spPr>
                <a:xfrm>
                  <a:off x="4343400" y="1962150"/>
                  <a:ext cx="0" cy="1524000"/>
                </a:xfrm>
                <a:prstGeom prst="line">
                  <a:avLst/>
                </a:prstGeom>
                <a:ln w="19050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7" name="直接连接符 166"/>
                <p:cNvCxnSpPr/>
                <p:nvPr/>
              </p:nvCxnSpPr>
              <p:spPr>
                <a:xfrm flipH="1">
                  <a:off x="4267200" y="3486150"/>
                  <a:ext cx="76200" cy="0"/>
                </a:xfrm>
                <a:prstGeom prst="line">
                  <a:avLst/>
                </a:prstGeom>
                <a:ln w="19050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97" name="组合 196"/>
              <p:cNvGrpSpPr/>
              <p:nvPr/>
            </p:nvGrpSpPr>
            <p:grpSpPr>
              <a:xfrm>
                <a:off x="6248400" y="895350"/>
                <a:ext cx="1447800" cy="2057400"/>
                <a:chOff x="6248400" y="895350"/>
                <a:chExt cx="1447800" cy="2057400"/>
              </a:xfrm>
            </p:grpSpPr>
            <p:sp>
              <p:nvSpPr>
                <p:cNvPr id="170" name="矩形 169"/>
                <p:cNvSpPr/>
                <p:nvPr/>
              </p:nvSpPr>
              <p:spPr>
                <a:xfrm rot="16200000" flipV="1">
                  <a:off x="6894579" y="940125"/>
                  <a:ext cx="762000" cy="672449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71" name="TextBox 170"/>
                <p:cNvSpPr txBox="1"/>
                <p:nvPr/>
              </p:nvSpPr>
              <p:spPr>
                <a:xfrm rot="16200000" flipV="1">
                  <a:off x="6976506" y="1310244"/>
                  <a:ext cx="228600" cy="46561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b="1" dirty="0" smtClean="0">
                      <a:solidFill>
                        <a:schemeClr val="bg1"/>
                      </a:solidFill>
                    </a:rPr>
                    <a:t>+</a:t>
                  </a:r>
                  <a:endParaRPr lang="zh-CN" altLang="en-US" b="1" dirty="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174" name="直接连接符 173"/>
                <p:cNvCxnSpPr/>
                <p:nvPr/>
              </p:nvCxnSpPr>
              <p:spPr>
                <a:xfrm flipH="1">
                  <a:off x="6248400" y="1809750"/>
                  <a:ext cx="838200" cy="0"/>
                </a:xfrm>
                <a:prstGeom prst="line">
                  <a:avLst/>
                </a:prstGeom>
                <a:ln w="19050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0" name="直接连接符 179"/>
                <p:cNvCxnSpPr>
                  <a:stCxn id="171" idx="1"/>
                </p:cNvCxnSpPr>
                <p:nvPr/>
              </p:nvCxnSpPr>
              <p:spPr>
                <a:xfrm flipH="1">
                  <a:off x="7086600" y="1657350"/>
                  <a:ext cx="4206" cy="152400"/>
                </a:xfrm>
                <a:prstGeom prst="line">
                  <a:avLst/>
                </a:prstGeom>
                <a:ln w="19050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6" name="直接连接符 185"/>
                <p:cNvCxnSpPr/>
                <p:nvPr/>
              </p:nvCxnSpPr>
              <p:spPr>
                <a:xfrm flipH="1">
                  <a:off x="6248400" y="2038350"/>
                  <a:ext cx="990600" cy="0"/>
                </a:xfrm>
                <a:prstGeom prst="line">
                  <a:avLst/>
                </a:prstGeom>
                <a:ln w="19050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87" name="椭圆 186"/>
                <p:cNvSpPr/>
                <p:nvPr/>
              </p:nvSpPr>
              <p:spPr>
                <a:xfrm>
                  <a:off x="7010400" y="2266950"/>
                  <a:ext cx="685800" cy="685800"/>
                </a:xfrm>
                <a:prstGeom prst="ellipse">
                  <a:avLst/>
                </a:prstGeom>
                <a:solidFill>
                  <a:schemeClr val="accent6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89" name="直接连接符 188"/>
                <p:cNvCxnSpPr/>
                <p:nvPr/>
              </p:nvCxnSpPr>
              <p:spPr>
                <a:xfrm flipV="1">
                  <a:off x="7467600" y="1657350"/>
                  <a:ext cx="0" cy="60960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3" name="直接连接符 192"/>
                <p:cNvCxnSpPr/>
                <p:nvPr/>
              </p:nvCxnSpPr>
              <p:spPr>
                <a:xfrm>
                  <a:off x="7239000" y="2038350"/>
                  <a:ext cx="0" cy="228600"/>
                </a:xfrm>
                <a:prstGeom prst="line">
                  <a:avLst/>
                </a:prstGeom>
                <a:ln w="19050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96" name="TextBox 195"/>
                <p:cNvSpPr txBox="1"/>
                <p:nvPr/>
              </p:nvSpPr>
              <p:spPr>
                <a:xfrm>
                  <a:off x="7315200" y="1352550"/>
                  <a:ext cx="263214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2000" dirty="0" smtClean="0">
                      <a:solidFill>
                        <a:schemeClr val="bg1"/>
                      </a:solidFill>
                    </a:rPr>
                    <a:t>-</a:t>
                  </a:r>
                  <a:endParaRPr lang="zh-CN" altLang="en-US" sz="2000" dirty="0">
                    <a:solidFill>
                      <a:schemeClr val="bg1"/>
                    </a:solidFill>
                  </a:endParaRPr>
                </a:p>
              </p:txBody>
            </p:sp>
          </p:grpSp>
        </p:grpSp>
        <p:sp>
          <p:nvSpPr>
            <p:cNvPr id="199" name="TextBox 198"/>
            <p:cNvSpPr txBox="1"/>
            <p:nvPr/>
          </p:nvSpPr>
          <p:spPr>
            <a:xfrm>
              <a:off x="2819400" y="2419350"/>
              <a:ext cx="838200" cy="400110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000" b="1" dirty="0" smtClean="0"/>
                <a:t>红外释热电运动传感器</a:t>
              </a:r>
              <a:endParaRPr lang="zh-CN" altLang="en-US" sz="1000" b="1" dirty="0"/>
            </a:p>
          </p:txBody>
        </p:sp>
        <p:sp>
          <p:nvSpPr>
            <p:cNvPr id="200" name="TextBox 199"/>
            <p:cNvSpPr txBox="1"/>
            <p:nvPr/>
          </p:nvSpPr>
          <p:spPr>
            <a:xfrm>
              <a:off x="5334000" y="2476440"/>
              <a:ext cx="762000" cy="400110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000" b="1" dirty="0" smtClean="0"/>
                <a:t>数字继电器模块</a:t>
              </a:r>
              <a:endParaRPr lang="zh-CN" altLang="en-US" sz="1000" b="1" dirty="0"/>
            </a:p>
          </p:txBody>
        </p:sp>
        <p:sp>
          <p:nvSpPr>
            <p:cNvPr id="201" name="TextBox 200"/>
            <p:cNvSpPr txBox="1"/>
            <p:nvPr/>
          </p:nvSpPr>
          <p:spPr>
            <a:xfrm>
              <a:off x="7086600" y="3011329"/>
              <a:ext cx="533400" cy="246221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000" b="1" dirty="0" smtClean="0"/>
                <a:t>风扇</a:t>
              </a:r>
              <a:endParaRPr lang="zh-CN" altLang="en-US" sz="1000" b="1" dirty="0"/>
            </a:p>
          </p:txBody>
        </p:sp>
        <p:sp>
          <p:nvSpPr>
            <p:cNvPr id="202" name="流程图: 或者 201"/>
            <p:cNvSpPr/>
            <p:nvPr/>
          </p:nvSpPr>
          <p:spPr>
            <a:xfrm>
              <a:off x="7086600" y="2343150"/>
              <a:ext cx="533400" cy="533400"/>
            </a:xfrm>
            <a:prstGeom prst="flowChartOr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TextBox 202"/>
            <p:cNvSpPr txBox="1"/>
            <p:nvPr/>
          </p:nvSpPr>
          <p:spPr>
            <a:xfrm>
              <a:off x="6096000" y="971550"/>
              <a:ext cx="762000" cy="246221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000" b="1" dirty="0" smtClean="0"/>
                <a:t>风扇电源</a:t>
              </a:r>
              <a:endParaRPr lang="zh-CN" altLang="en-US" sz="1000" b="1" dirty="0"/>
            </a:p>
          </p:txBody>
        </p:sp>
        <p:sp>
          <p:nvSpPr>
            <p:cNvPr id="204" name="TextBox 203"/>
            <p:cNvSpPr txBox="1"/>
            <p:nvPr/>
          </p:nvSpPr>
          <p:spPr>
            <a:xfrm>
              <a:off x="533400" y="4095750"/>
              <a:ext cx="762000" cy="400110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000" b="1" dirty="0" smtClean="0"/>
                <a:t>带功放喇叭模块</a:t>
              </a:r>
              <a:endParaRPr lang="zh-CN" altLang="en-US" sz="1000" b="1" dirty="0"/>
            </a:p>
          </p:txBody>
        </p:sp>
        <p:sp>
          <p:nvSpPr>
            <p:cNvPr id="205" name="TextBox 204"/>
            <p:cNvSpPr txBox="1"/>
            <p:nvPr/>
          </p:nvSpPr>
          <p:spPr>
            <a:xfrm>
              <a:off x="1828800" y="4476750"/>
              <a:ext cx="762000" cy="400110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000" b="1" dirty="0" smtClean="0"/>
                <a:t>模拟声音传感器</a:t>
              </a:r>
              <a:endParaRPr lang="zh-CN" altLang="en-US" sz="1000" b="1" dirty="0"/>
            </a:p>
          </p:txBody>
        </p:sp>
        <p:pic>
          <p:nvPicPr>
            <p:cNvPr id="206" name="图片 205" descr="DFR0034.png"/>
            <p:cNvPicPr>
              <a:picLocks noChangeAspect="1"/>
            </p:cNvPicPr>
            <p:nvPr/>
          </p:nvPicPr>
          <p:blipFill>
            <a:blip r:embed="rId8" cstate="print"/>
            <a:srcRect l="53848" t="58561" r="35052" b="30179"/>
            <a:stretch>
              <a:fillRect/>
            </a:stretch>
          </p:blipFill>
          <p:spPr>
            <a:xfrm rot="16200000">
              <a:off x="1872936" y="3789272"/>
              <a:ext cx="609598" cy="765357"/>
            </a:xfrm>
            <a:prstGeom prst="rect">
              <a:avLst/>
            </a:prstGeom>
          </p:spPr>
        </p:pic>
        <p:sp>
          <p:nvSpPr>
            <p:cNvPr id="207" name="TextBox 206"/>
            <p:cNvSpPr txBox="1"/>
            <p:nvPr/>
          </p:nvSpPr>
          <p:spPr>
            <a:xfrm>
              <a:off x="7162800" y="4552950"/>
              <a:ext cx="762000" cy="400110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000" b="1" dirty="0" smtClean="0"/>
                <a:t>OBLOQ</a:t>
              </a:r>
              <a:r>
                <a:rPr lang="zh-CN" altLang="en-US" sz="1000" b="1" dirty="0" smtClean="0"/>
                <a:t>物联网模块</a:t>
              </a:r>
              <a:endParaRPr lang="zh-CN" altLang="en-US" sz="1000" b="1" dirty="0"/>
            </a:p>
          </p:txBody>
        </p:sp>
        <p:sp>
          <p:nvSpPr>
            <p:cNvPr id="208" name="TextBox 207"/>
            <p:cNvSpPr txBox="1"/>
            <p:nvPr/>
          </p:nvSpPr>
          <p:spPr>
            <a:xfrm>
              <a:off x="3505200" y="4840129"/>
              <a:ext cx="2057400" cy="246221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000" b="1" dirty="0" smtClean="0"/>
                <a:t>Micro:bit + Micro Mate</a:t>
              </a:r>
              <a:r>
                <a:rPr lang="zh-CN" altLang="en-US" sz="1000" b="1" dirty="0" smtClean="0"/>
                <a:t>接口扩展板</a:t>
              </a:r>
              <a:endParaRPr lang="zh-CN" altLang="en-US" sz="10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0" y="-2"/>
          <a:ext cx="9144000" cy="51435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198891"/>
                <a:gridCol w="2897109"/>
              </a:tblGrid>
              <a:tr h="141964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1987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  Micro:bit   1</a:t>
                      </a:r>
                      <a:r>
                        <a:rPr lang="zh-CN" altLang="en-US" sz="1400" dirty="0" smtClean="0"/>
                        <a:t>块</a:t>
                      </a:r>
                      <a:endParaRPr lang="zh-CN" altLang="en-US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Micro:mate</a:t>
                      </a:r>
                      <a:r>
                        <a:rPr lang="zh-CN" altLang="en-US" sz="1400" dirty="0" smtClean="0"/>
                        <a:t>扩展板</a:t>
                      </a:r>
                      <a:r>
                        <a:rPr lang="zh-CN" altLang="en-US" sz="1400" baseline="0" dirty="0" smtClean="0"/>
                        <a:t> </a:t>
                      </a:r>
                      <a:r>
                        <a:rPr lang="en-US" altLang="zh-CN" sz="1400" baseline="0" dirty="0" smtClean="0"/>
                        <a:t>1</a:t>
                      </a:r>
                      <a:r>
                        <a:rPr lang="zh-CN" altLang="en-US" sz="1400" baseline="0" dirty="0" smtClean="0"/>
                        <a:t>块</a:t>
                      </a:r>
                      <a:endParaRPr lang="zh-CN" altLang="en-US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 smtClean="0"/>
                        <a:t>OBLOQ</a:t>
                      </a:r>
                      <a:r>
                        <a:rPr lang="zh-CN" altLang="en-US" sz="1400" b="0" dirty="0" smtClean="0"/>
                        <a:t>物联网模块</a:t>
                      </a:r>
                      <a:r>
                        <a:rPr lang="zh-CN" altLang="en-US" sz="1400" b="0" baseline="0" dirty="0" smtClean="0"/>
                        <a:t>  </a:t>
                      </a:r>
                      <a:r>
                        <a:rPr lang="en-US" altLang="zh-CN" sz="1400" b="0" baseline="0" dirty="0" smtClean="0"/>
                        <a:t>1</a:t>
                      </a:r>
                      <a:r>
                        <a:rPr lang="zh-CN" altLang="en-US" sz="1400" b="0" baseline="0" dirty="0" smtClean="0"/>
                        <a:t>个</a:t>
                      </a:r>
                      <a:endParaRPr lang="zh-CN" altLang="en-US" sz="1400" b="0" dirty="0" smtClean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238127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99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0" dirty="0" smtClean="0"/>
                        <a:t>带功放喇叭模块  </a:t>
                      </a:r>
                      <a:r>
                        <a:rPr lang="en-US" altLang="zh-CN" sz="1400" b="0" dirty="0" smtClean="0"/>
                        <a:t>1</a:t>
                      </a:r>
                      <a:r>
                        <a:rPr lang="zh-CN" altLang="en-US" sz="1400" b="0" dirty="0" smtClean="0"/>
                        <a:t>个</a:t>
                      </a:r>
                      <a:endParaRPr lang="zh-CN" altLang="en-US" sz="1400" b="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0" dirty="0" smtClean="0"/>
                        <a:t>红外释热电运动传感器  </a:t>
                      </a:r>
                      <a:r>
                        <a:rPr lang="en-US" altLang="zh-CN" sz="1400" b="0" dirty="0" smtClean="0"/>
                        <a:t>1</a:t>
                      </a:r>
                      <a:r>
                        <a:rPr lang="zh-CN" altLang="en-US" sz="1400" b="0" dirty="0" smtClean="0"/>
                        <a:t>个</a:t>
                      </a:r>
                      <a:endParaRPr lang="zh-CN" altLang="en-US" sz="1400" b="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0" dirty="0" smtClean="0"/>
                        <a:t>模拟声音传感器 </a:t>
                      </a:r>
                      <a:r>
                        <a:rPr lang="en-US" altLang="zh-CN" sz="1400" b="0" dirty="0" smtClean="0"/>
                        <a:t>1</a:t>
                      </a:r>
                      <a:r>
                        <a:rPr lang="zh-CN" altLang="en-US" sz="1400" b="0" dirty="0" smtClean="0"/>
                        <a:t>个</a:t>
                      </a:r>
                      <a:endParaRPr lang="zh-CN" altLang="en-US" sz="1400" b="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286214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47980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 smtClean="0"/>
                        <a:t>直流小马达</a:t>
                      </a:r>
                      <a:r>
                        <a:rPr lang="en-US" altLang="zh-CN" sz="1400" dirty="0" smtClean="0"/>
                        <a:t>+</a:t>
                      </a:r>
                      <a:r>
                        <a:rPr lang="zh-CN" altLang="en-US" sz="1400" dirty="0" smtClean="0"/>
                        <a:t>风叶    </a:t>
                      </a:r>
                      <a:r>
                        <a:rPr lang="en-US" altLang="zh-CN" sz="1400" dirty="0" smtClean="0"/>
                        <a:t>1</a:t>
                      </a:r>
                      <a:r>
                        <a:rPr lang="zh-CN" altLang="en-US" sz="1400" dirty="0" smtClean="0"/>
                        <a:t>套</a:t>
                      </a:r>
                      <a:endParaRPr lang="zh-CN" altLang="en-US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 smtClean="0"/>
                        <a:t>电池及电池盒     </a:t>
                      </a:r>
                      <a:r>
                        <a:rPr lang="en-US" altLang="zh-CN" sz="1400" dirty="0" smtClean="0"/>
                        <a:t>1</a:t>
                      </a:r>
                      <a:r>
                        <a:rPr lang="zh-CN" altLang="en-US" sz="1400" dirty="0" smtClean="0"/>
                        <a:t>套</a:t>
                      </a:r>
                      <a:endParaRPr lang="zh-CN" altLang="en-US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5" name="图片 4" descr="捕获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6800" y="133350"/>
            <a:ext cx="1143000" cy="1029331"/>
          </a:xfrm>
          <a:prstGeom prst="rect">
            <a:avLst/>
          </a:prstGeom>
        </p:spPr>
      </p:pic>
      <p:pic>
        <p:nvPicPr>
          <p:cNvPr id="6" name="图片 5" descr="mat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38600" y="133350"/>
            <a:ext cx="1219200" cy="1022556"/>
          </a:xfrm>
          <a:prstGeom prst="rect">
            <a:avLst/>
          </a:prstGeom>
        </p:spPr>
      </p:pic>
      <p:pic>
        <p:nvPicPr>
          <p:cNvPr id="7" name="图片 6" descr="wlw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86600" y="209550"/>
            <a:ext cx="1219200" cy="1033825"/>
          </a:xfrm>
          <a:prstGeom prst="rect">
            <a:avLst/>
          </a:prstGeom>
        </p:spPr>
      </p:pic>
      <p:pic>
        <p:nvPicPr>
          <p:cNvPr id="8" name="图片 7" descr="microbitiot_带功放喇叭模块_实物图片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66800" y="1809750"/>
            <a:ext cx="1164403" cy="914400"/>
          </a:xfrm>
          <a:prstGeom prst="rect">
            <a:avLst/>
          </a:prstGeom>
        </p:spPr>
      </p:pic>
      <p:pic>
        <p:nvPicPr>
          <p:cNvPr id="9" name="图片 8" descr="microbitiot_红外释热电运动传感器_实物图.png"/>
          <p:cNvPicPr>
            <a:picLocks noChangeAspect="1"/>
          </p:cNvPicPr>
          <p:nvPr/>
        </p:nvPicPr>
        <p:blipFill>
          <a:blip r:embed="rId6" cstate="print"/>
          <a:srcRect l="43116"/>
          <a:stretch>
            <a:fillRect/>
          </a:stretch>
        </p:blipFill>
        <p:spPr>
          <a:xfrm>
            <a:off x="4114800" y="1803574"/>
            <a:ext cx="1143000" cy="920576"/>
          </a:xfrm>
          <a:prstGeom prst="rect">
            <a:avLst/>
          </a:prstGeom>
        </p:spPr>
      </p:pic>
      <p:pic>
        <p:nvPicPr>
          <p:cNvPr id="10" name="图片 9" descr="microbitiot_模拟声音传感器_实物图.png"/>
          <p:cNvPicPr>
            <a:picLocks noChangeAspect="1"/>
          </p:cNvPicPr>
          <p:nvPr/>
        </p:nvPicPr>
        <p:blipFill>
          <a:blip r:embed="rId7" cstate="print"/>
          <a:srcRect l="46449"/>
          <a:stretch>
            <a:fillRect/>
          </a:stretch>
        </p:blipFill>
        <p:spPr>
          <a:xfrm>
            <a:off x="7116758" y="1809750"/>
            <a:ext cx="1189042" cy="990600"/>
          </a:xfrm>
          <a:prstGeom prst="rect">
            <a:avLst/>
          </a:prstGeom>
        </p:spPr>
      </p:pic>
      <p:pic>
        <p:nvPicPr>
          <p:cNvPr id="11" name="图片 10" descr="fs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990600" y="3562350"/>
            <a:ext cx="1247207" cy="857455"/>
          </a:xfrm>
          <a:prstGeom prst="rect">
            <a:avLst/>
          </a:prstGeom>
        </p:spPr>
      </p:pic>
      <p:pic>
        <p:nvPicPr>
          <p:cNvPr id="12" name="图片 11" descr="dch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114800" y="3562350"/>
            <a:ext cx="112522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  <a:alpha val="5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圆角矩形 105"/>
          <p:cNvSpPr/>
          <p:nvPr/>
        </p:nvSpPr>
        <p:spPr>
          <a:xfrm>
            <a:off x="4191000" y="2190750"/>
            <a:ext cx="4953000" cy="2952750"/>
          </a:xfrm>
          <a:prstGeom prst="roundRect">
            <a:avLst>
              <a:gd name="adj" fmla="val 16667"/>
            </a:avLst>
          </a:prstGeom>
          <a:solidFill>
            <a:srgbClr val="FFC000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圆角矩形 101"/>
          <p:cNvSpPr/>
          <p:nvPr/>
        </p:nvSpPr>
        <p:spPr>
          <a:xfrm>
            <a:off x="304800" y="2190750"/>
            <a:ext cx="4191000" cy="2209800"/>
          </a:xfrm>
          <a:prstGeom prst="roundRect">
            <a:avLst>
              <a:gd name="adj" fmla="val 16667"/>
            </a:avLst>
          </a:prstGeom>
          <a:solidFill>
            <a:srgbClr val="92D050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圆角矩形 100"/>
          <p:cNvSpPr/>
          <p:nvPr/>
        </p:nvSpPr>
        <p:spPr>
          <a:xfrm>
            <a:off x="2743200" y="1276350"/>
            <a:ext cx="3124200" cy="914400"/>
          </a:xfrm>
          <a:prstGeom prst="roundRect">
            <a:avLst/>
          </a:prstGeom>
          <a:solidFill>
            <a:schemeClr val="accent6">
              <a:lumMod val="60000"/>
              <a:lumOff val="40000"/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0" name="组合 99"/>
          <p:cNvGrpSpPr/>
          <p:nvPr/>
        </p:nvGrpSpPr>
        <p:grpSpPr>
          <a:xfrm>
            <a:off x="304800" y="133350"/>
            <a:ext cx="8839200" cy="4865132"/>
            <a:chOff x="304800" y="133350"/>
            <a:chExt cx="8839200" cy="4865132"/>
          </a:xfrm>
        </p:grpSpPr>
        <p:sp>
          <p:nvSpPr>
            <p:cNvPr id="4" name="TextBox 3"/>
            <p:cNvSpPr txBox="1"/>
            <p:nvPr/>
          </p:nvSpPr>
          <p:spPr>
            <a:xfrm>
              <a:off x="3505200" y="133350"/>
              <a:ext cx="1447800" cy="381000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</a:rPr>
                <a:t>程</a:t>
              </a:r>
              <a:r>
                <a:rPr lang="zh-CN" altLang="en-US" b="1" dirty="0" smtClean="0">
                  <a:solidFill>
                    <a:schemeClr val="bg1"/>
                  </a:solidFill>
                </a:rPr>
                <a:t>序流程图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3733800" y="819150"/>
              <a:ext cx="1143000" cy="381000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3962400" y="819150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</a:rPr>
                <a:t>开始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733800" y="1516618"/>
              <a:ext cx="1143000" cy="369332"/>
            </a:xfrm>
            <a:prstGeom prst="rect">
              <a:avLst/>
            </a:prstGeom>
            <a:solidFill>
              <a:srgbClr val="00B050"/>
            </a:solidFill>
            <a:ln w="19050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</a:rPr>
                <a:t>连</a:t>
              </a:r>
              <a:r>
                <a:rPr lang="zh-CN" altLang="en-US" dirty="0" smtClean="0">
                  <a:solidFill>
                    <a:schemeClr val="bg1"/>
                  </a:solidFill>
                </a:rPr>
                <a:t>接网络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8" name="流程图: 决策 7"/>
            <p:cNvSpPr/>
            <p:nvPr/>
          </p:nvSpPr>
          <p:spPr>
            <a:xfrm>
              <a:off x="1143000" y="2266950"/>
              <a:ext cx="1371600" cy="762000"/>
            </a:xfrm>
            <a:prstGeom prst="flowChartDecisi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 dirty="0" smtClean="0"/>
                <a:t>声</a:t>
              </a:r>
              <a:r>
                <a:rPr lang="zh-CN" altLang="en-US" sz="1000" dirty="0" smtClean="0"/>
                <a:t>音模拟值是否大于</a:t>
              </a:r>
              <a:r>
                <a:rPr lang="en-US" altLang="zh-CN" sz="1000" dirty="0" smtClean="0"/>
                <a:t>200</a:t>
              </a:r>
              <a:endParaRPr lang="zh-CN" altLang="en-US" sz="1000" dirty="0"/>
            </a:p>
          </p:txBody>
        </p:sp>
        <p:sp>
          <p:nvSpPr>
            <p:cNvPr id="9" name="流程图: 决策 8"/>
            <p:cNvSpPr/>
            <p:nvPr/>
          </p:nvSpPr>
          <p:spPr>
            <a:xfrm>
              <a:off x="3124200" y="2343150"/>
              <a:ext cx="1447800" cy="762000"/>
            </a:xfrm>
            <a:prstGeom prst="flowChartDecisi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 dirty="0" smtClean="0"/>
                <a:t>红外传感器是否检测到有人活动</a:t>
              </a:r>
              <a:endParaRPr lang="zh-CN" altLang="en-US" sz="1000" dirty="0"/>
            </a:p>
          </p:txBody>
        </p:sp>
        <p:sp>
          <p:nvSpPr>
            <p:cNvPr id="10" name="流程图: 决策 9"/>
            <p:cNvSpPr/>
            <p:nvPr/>
          </p:nvSpPr>
          <p:spPr>
            <a:xfrm>
              <a:off x="6172200" y="2266950"/>
              <a:ext cx="1447800" cy="838200"/>
            </a:xfrm>
            <a:prstGeom prst="flowChartDecisi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 dirty="0" smtClean="0"/>
                <a:t>是否接收到</a:t>
              </a:r>
              <a:r>
                <a:rPr lang="en-US" altLang="zh-CN" sz="1000" dirty="0" smtClean="0"/>
                <a:t>IoT</a:t>
              </a:r>
              <a:r>
                <a:rPr lang="zh-CN" altLang="en-US" sz="1000" dirty="0" smtClean="0"/>
                <a:t>平台发来的指令</a:t>
              </a:r>
              <a:endParaRPr lang="zh-CN" altLang="en-US" sz="1000" dirty="0"/>
            </a:p>
          </p:txBody>
        </p:sp>
        <p:cxnSp>
          <p:nvCxnSpPr>
            <p:cNvPr id="12" name="直接箭头连接符 11"/>
            <p:cNvCxnSpPr>
              <a:stCxn id="5" idx="2"/>
              <a:endCxn id="7" idx="0"/>
            </p:cNvCxnSpPr>
            <p:nvPr/>
          </p:nvCxnSpPr>
          <p:spPr>
            <a:xfrm>
              <a:off x="4305300" y="1200150"/>
              <a:ext cx="0" cy="316468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箭头连接符 12"/>
            <p:cNvCxnSpPr/>
            <p:nvPr/>
          </p:nvCxnSpPr>
          <p:spPr>
            <a:xfrm>
              <a:off x="3886200" y="1885950"/>
              <a:ext cx="0" cy="45720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箭头连接符 18"/>
            <p:cNvCxnSpPr/>
            <p:nvPr/>
          </p:nvCxnSpPr>
          <p:spPr>
            <a:xfrm>
              <a:off x="6934200" y="1733550"/>
              <a:ext cx="0" cy="53340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>
              <a:stCxn id="7" idx="3"/>
            </p:cNvCxnSpPr>
            <p:nvPr/>
          </p:nvCxnSpPr>
          <p:spPr>
            <a:xfrm>
              <a:off x="4876800" y="1701284"/>
              <a:ext cx="2057400" cy="32266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1828800" y="1689616"/>
              <a:ext cx="1905000" cy="43934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箭头连接符 29"/>
            <p:cNvCxnSpPr/>
            <p:nvPr/>
          </p:nvCxnSpPr>
          <p:spPr>
            <a:xfrm>
              <a:off x="1828800" y="1733550"/>
              <a:ext cx="0" cy="53340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TextBox 33"/>
            <p:cNvSpPr txBox="1"/>
            <p:nvPr/>
          </p:nvSpPr>
          <p:spPr>
            <a:xfrm>
              <a:off x="304800" y="3867150"/>
              <a:ext cx="1371600" cy="369332"/>
            </a:xfrm>
            <a:prstGeom prst="rect">
              <a:avLst/>
            </a:prstGeom>
            <a:solidFill>
              <a:srgbClr val="00B050"/>
            </a:solidFill>
            <a:ln w="19050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</a:rPr>
                <a:t>发</a:t>
              </a:r>
              <a:r>
                <a:rPr lang="zh-CN" altLang="en-US" dirty="0" smtClean="0">
                  <a:solidFill>
                    <a:schemeClr val="bg1"/>
                  </a:solidFill>
                </a:rPr>
                <a:t>送警报</a:t>
              </a:r>
              <a:r>
                <a:rPr lang="en-US" altLang="zh-CN" dirty="0" smtClean="0">
                  <a:solidFill>
                    <a:schemeClr val="bg1"/>
                  </a:solidFill>
                </a:rPr>
                <a:t>1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2057400" y="3867150"/>
              <a:ext cx="1371600" cy="369332"/>
            </a:xfrm>
            <a:prstGeom prst="rect">
              <a:avLst/>
            </a:prstGeom>
            <a:solidFill>
              <a:srgbClr val="00B050"/>
            </a:solidFill>
            <a:ln w="19050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</a:rPr>
                <a:t>发</a:t>
              </a:r>
              <a:r>
                <a:rPr lang="zh-CN" altLang="en-US" dirty="0" smtClean="0">
                  <a:solidFill>
                    <a:schemeClr val="bg1"/>
                  </a:solidFill>
                </a:rPr>
                <a:t>送警报</a:t>
              </a:r>
              <a:r>
                <a:rPr lang="en-US" altLang="zh-CN" dirty="0" smtClean="0">
                  <a:solidFill>
                    <a:schemeClr val="bg1"/>
                  </a:solidFill>
                </a:rPr>
                <a:t>2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762000" y="2647950"/>
              <a:ext cx="381000" cy="1219200"/>
              <a:chOff x="762000" y="2647950"/>
              <a:chExt cx="381000" cy="1219200"/>
            </a:xfrm>
          </p:grpSpPr>
          <p:cxnSp>
            <p:nvCxnSpPr>
              <p:cNvPr id="36" name="直接连接符 35"/>
              <p:cNvCxnSpPr>
                <a:endCxn id="8" idx="1"/>
              </p:cNvCxnSpPr>
              <p:nvPr/>
            </p:nvCxnSpPr>
            <p:spPr>
              <a:xfrm>
                <a:off x="762000" y="2647950"/>
                <a:ext cx="381000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箭头连接符 39"/>
              <p:cNvCxnSpPr/>
              <p:nvPr/>
            </p:nvCxnSpPr>
            <p:spPr>
              <a:xfrm>
                <a:off x="762000" y="2647950"/>
                <a:ext cx="0" cy="1219200"/>
              </a:xfrm>
              <a:prstGeom prst="straightConnector1">
                <a:avLst/>
              </a:prstGeom>
              <a:ln w="2222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4" name="直接连接符 43"/>
            <p:cNvCxnSpPr/>
            <p:nvPr/>
          </p:nvCxnSpPr>
          <p:spPr>
            <a:xfrm>
              <a:off x="2667000" y="2724150"/>
              <a:ext cx="53340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箭头连接符 44"/>
            <p:cNvCxnSpPr/>
            <p:nvPr/>
          </p:nvCxnSpPr>
          <p:spPr>
            <a:xfrm>
              <a:off x="2667000" y="2724150"/>
              <a:ext cx="0" cy="114300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5943600" y="2724150"/>
              <a:ext cx="30480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流程图: 决策 48"/>
            <p:cNvSpPr/>
            <p:nvPr/>
          </p:nvSpPr>
          <p:spPr>
            <a:xfrm>
              <a:off x="3962400" y="3714750"/>
              <a:ext cx="1143000" cy="685800"/>
            </a:xfrm>
            <a:prstGeom prst="flowChartDecisi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 dirty="0" smtClean="0"/>
                <a:t>是否“</a:t>
              </a:r>
              <a:r>
                <a:rPr lang="en-US" altLang="zh-CN" sz="1000" dirty="0" smtClean="0"/>
                <a:t>WD</a:t>
              </a:r>
              <a:r>
                <a:rPr lang="zh-CN" altLang="en-US" sz="1000" dirty="0" smtClean="0"/>
                <a:t>”</a:t>
              </a:r>
              <a:endParaRPr lang="zh-CN" altLang="en-US" sz="1000" dirty="0"/>
            </a:p>
          </p:txBody>
        </p:sp>
        <p:sp>
          <p:nvSpPr>
            <p:cNvPr id="50" name="流程图: 决策 49"/>
            <p:cNvSpPr/>
            <p:nvPr/>
          </p:nvSpPr>
          <p:spPr>
            <a:xfrm>
              <a:off x="6781800" y="3714750"/>
              <a:ext cx="990600" cy="685800"/>
            </a:xfrm>
            <a:prstGeom prst="flowChartDecisi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 dirty="0" smtClean="0"/>
                <a:t>是否</a:t>
              </a:r>
              <a:r>
                <a:rPr lang="zh-CN" altLang="en-US" sz="1000" dirty="0" smtClean="0"/>
                <a:t>“</a:t>
              </a:r>
              <a:r>
                <a:rPr lang="en-US" altLang="zh-CN" sz="1000" dirty="0" smtClean="0"/>
                <a:t>FSK</a:t>
              </a:r>
              <a:r>
                <a:rPr lang="zh-CN" altLang="en-US" sz="1000" dirty="0" smtClean="0"/>
                <a:t>”</a:t>
              </a:r>
              <a:endParaRPr lang="zh-CN" altLang="en-US" sz="1000" dirty="0"/>
            </a:p>
          </p:txBody>
        </p:sp>
        <p:cxnSp>
          <p:nvCxnSpPr>
            <p:cNvPr id="52" name="直接连接符 51"/>
            <p:cNvCxnSpPr/>
            <p:nvPr/>
          </p:nvCxnSpPr>
          <p:spPr>
            <a:xfrm>
              <a:off x="4495800" y="3409950"/>
              <a:ext cx="403860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箭头连接符 53"/>
            <p:cNvCxnSpPr/>
            <p:nvPr/>
          </p:nvCxnSpPr>
          <p:spPr>
            <a:xfrm>
              <a:off x="4495800" y="3409950"/>
              <a:ext cx="0" cy="30480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箭头连接符 55"/>
            <p:cNvCxnSpPr/>
            <p:nvPr/>
          </p:nvCxnSpPr>
          <p:spPr>
            <a:xfrm>
              <a:off x="5943600" y="3409950"/>
              <a:ext cx="0" cy="30480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箭头连接符 56"/>
            <p:cNvCxnSpPr/>
            <p:nvPr/>
          </p:nvCxnSpPr>
          <p:spPr>
            <a:xfrm>
              <a:off x="8534400" y="3409950"/>
              <a:ext cx="0" cy="30480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流程图: 决策 58"/>
            <p:cNvSpPr/>
            <p:nvPr/>
          </p:nvSpPr>
          <p:spPr>
            <a:xfrm>
              <a:off x="5410200" y="3714750"/>
              <a:ext cx="1066800" cy="685800"/>
            </a:xfrm>
            <a:prstGeom prst="flowChartDecisi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 dirty="0" smtClean="0"/>
                <a:t>是否“</a:t>
              </a:r>
              <a:r>
                <a:rPr lang="en-US" altLang="zh-CN" sz="1000" dirty="0" smtClean="0"/>
                <a:t>MO</a:t>
              </a:r>
              <a:r>
                <a:rPr lang="zh-CN" altLang="en-US" sz="1000" dirty="0" smtClean="0"/>
                <a:t>”</a:t>
              </a:r>
              <a:endParaRPr lang="zh-CN" altLang="en-US" sz="1000" dirty="0"/>
            </a:p>
          </p:txBody>
        </p:sp>
        <p:sp>
          <p:nvSpPr>
            <p:cNvPr id="60" name="流程图: 决策 59"/>
            <p:cNvSpPr/>
            <p:nvPr/>
          </p:nvSpPr>
          <p:spPr>
            <a:xfrm>
              <a:off x="8001000" y="3714750"/>
              <a:ext cx="1143000" cy="685800"/>
            </a:xfrm>
            <a:prstGeom prst="flowChartDecisi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 dirty="0" smtClean="0"/>
                <a:t>是否</a:t>
              </a:r>
              <a:r>
                <a:rPr lang="zh-CN" altLang="en-US" sz="1000" dirty="0" smtClean="0"/>
                <a:t>“</a:t>
              </a:r>
              <a:r>
                <a:rPr lang="en-US" altLang="zh-CN" sz="1000" dirty="0" smtClean="0"/>
                <a:t>FSG</a:t>
              </a:r>
              <a:r>
                <a:rPr lang="zh-CN" altLang="en-US" sz="1000" dirty="0" smtClean="0"/>
                <a:t>”</a:t>
              </a:r>
              <a:endParaRPr lang="zh-CN" altLang="en-US" sz="1000" dirty="0"/>
            </a:p>
          </p:txBody>
        </p:sp>
        <p:cxnSp>
          <p:nvCxnSpPr>
            <p:cNvPr id="62" name="直接箭头连接符 61"/>
            <p:cNvCxnSpPr/>
            <p:nvPr/>
          </p:nvCxnSpPr>
          <p:spPr>
            <a:xfrm>
              <a:off x="7315200" y="3409950"/>
              <a:ext cx="0" cy="30480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TextBox 62"/>
            <p:cNvSpPr txBox="1"/>
            <p:nvPr/>
          </p:nvSpPr>
          <p:spPr>
            <a:xfrm>
              <a:off x="762000" y="2343150"/>
              <a:ext cx="3048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b="1" dirty="0" smtClean="0">
                  <a:solidFill>
                    <a:srgbClr val="7030A0"/>
                  </a:solidFill>
                </a:rPr>
                <a:t>是</a:t>
              </a:r>
              <a:endParaRPr lang="zh-CN" altLang="en-US" sz="1000" b="1" dirty="0">
                <a:solidFill>
                  <a:srgbClr val="7030A0"/>
                </a:solidFill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2895600" y="2477929"/>
              <a:ext cx="3048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b="1" dirty="0" smtClean="0">
                  <a:solidFill>
                    <a:srgbClr val="7030A0"/>
                  </a:solidFill>
                </a:rPr>
                <a:t>是</a:t>
              </a:r>
              <a:endParaRPr lang="zh-CN" altLang="en-US" sz="1000" b="1" dirty="0">
                <a:solidFill>
                  <a:srgbClr val="7030A0"/>
                </a:solidFill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5867400" y="2419350"/>
              <a:ext cx="3048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b="1" dirty="0" smtClean="0">
                  <a:solidFill>
                    <a:srgbClr val="7030A0"/>
                  </a:solidFill>
                </a:rPr>
                <a:t>是</a:t>
              </a:r>
              <a:endParaRPr lang="zh-CN" altLang="en-US" sz="1000" b="1" dirty="0">
                <a:solidFill>
                  <a:srgbClr val="7030A0"/>
                </a:solidFill>
              </a:endParaRPr>
            </a:p>
          </p:txBody>
        </p:sp>
        <p:cxnSp>
          <p:nvCxnSpPr>
            <p:cNvPr id="68" name="直接连接符 67"/>
            <p:cNvCxnSpPr/>
            <p:nvPr/>
          </p:nvCxnSpPr>
          <p:spPr>
            <a:xfrm>
              <a:off x="5943600" y="2724150"/>
              <a:ext cx="0" cy="68580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0" name="组合 79"/>
            <p:cNvGrpSpPr/>
            <p:nvPr/>
          </p:nvGrpSpPr>
          <p:grpSpPr>
            <a:xfrm>
              <a:off x="3886200" y="4095750"/>
              <a:ext cx="152400" cy="533400"/>
              <a:chOff x="3886200" y="4095750"/>
              <a:chExt cx="152400" cy="533400"/>
            </a:xfrm>
          </p:grpSpPr>
          <p:cxnSp>
            <p:nvCxnSpPr>
              <p:cNvPr id="74" name="直接连接符 73"/>
              <p:cNvCxnSpPr/>
              <p:nvPr/>
            </p:nvCxnSpPr>
            <p:spPr>
              <a:xfrm>
                <a:off x="3886200" y="4095750"/>
                <a:ext cx="152400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直接箭头连接符 75"/>
              <p:cNvCxnSpPr/>
              <p:nvPr/>
            </p:nvCxnSpPr>
            <p:spPr>
              <a:xfrm>
                <a:off x="3886200" y="4095750"/>
                <a:ext cx="0" cy="533400"/>
              </a:xfrm>
              <a:prstGeom prst="straightConnector1">
                <a:avLst/>
              </a:prstGeom>
              <a:ln w="2222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8" name="TextBox 77"/>
            <p:cNvSpPr txBox="1"/>
            <p:nvPr/>
          </p:nvSpPr>
          <p:spPr>
            <a:xfrm>
              <a:off x="3124200" y="4629150"/>
              <a:ext cx="1371600" cy="369332"/>
            </a:xfrm>
            <a:prstGeom prst="rect">
              <a:avLst/>
            </a:prstGeom>
            <a:solidFill>
              <a:srgbClr val="00B050"/>
            </a:solidFill>
            <a:ln w="19050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</a:rPr>
                <a:t>回</a:t>
              </a:r>
              <a:r>
                <a:rPr lang="zh-CN" altLang="en-US" dirty="0" smtClean="0">
                  <a:solidFill>
                    <a:schemeClr val="bg1"/>
                  </a:solidFill>
                </a:rPr>
                <a:t>传温度值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grpSp>
          <p:nvGrpSpPr>
            <p:cNvPr id="81" name="组合 80"/>
            <p:cNvGrpSpPr/>
            <p:nvPr/>
          </p:nvGrpSpPr>
          <p:grpSpPr>
            <a:xfrm>
              <a:off x="5334000" y="4095750"/>
              <a:ext cx="152400" cy="533400"/>
              <a:chOff x="3886200" y="4095750"/>
              <a:chExt cx="152400" cy="533400"/>
            </a:xfrm>
          </p:grpSpPr>
          <p:cxnSp>
            <p:nvCxnSpPr>
              <p:cNvPr id="82" name="直接连接符 81"/>
              <p:cNvCxnSpPr/>
              <p:nvPr/>
            </p:nvCxnSpPr>
            <p:spPr>
              <a:xfrm>
                <a:off x="3886200" y="4095750"/>
                <a:ext cx="152400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接箭头连接符 82"/>
              <p:cNvCxnSpPr/>
              <p:nvPr/>
            </p:nvCxnSpPr>
            <p:spPr>
              <a:xfrm>
                <a:off x="3886200" y="4095750"/>
                <a:ext cx="0" cy="533400"/>
              </a:xfrm>
              <a:prstGeom prst="straightConnector1">
                <a:avLst/>
              </a:prstGeom>
              <a:ln w="2222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7" name="TextBox 86"/>
            <p:cNvSpPr txBox="1"/>
            <p:nvPr/>
          </p:nvSpPr>
          <p:spPr>
            <a:xfrm>
              <a:off x="4648200" y="4629150"/>
              <a:ext cx="1371600" cy="369332"/>
            </a:xfrm>
            <a:prstGeom prst="rect">
              <a:avLst/>
            </a:prstGeom>
            <a:solidFill>
              <a:srgbClr val="00B050"/>
            </a:solidFill>
            <a:ln w="19050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</a:rPr>
                <a:t>播</a:t>
              </a:r>
              <a:r>
                <a:rPr lang="zh-CN" altLang="en-US" dirty="0" smtClean="0">
                  <a:solidFill>
                    <a:schemeClr val="bg1"/>
                  </a:solidFill>
                </a:rPr>
                <a:t>放音乐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grpSp>
          <p:nvGrpSpPr>
            <p:cNvPr id="88" name="组合 87"/>
            <p:cNvGrpSpPr/>
            <p:nvPr/>
          </p:nvGrpSpPr>
          <p:grpSpPr>
            <a:xfrm>
              <a:off x="6705600" y="4095750"/>
              <a:ext cx="152400" cy="533400"/>
              <a:chOff x="3886200" y="4095750"/>
              <a:chExt cx="152400" cy="533400"/>
            </a:xfrm>
          </p:grpSpPr>
          <p:cxnSp>
            <p:nvCxnSpPr>
              <p:cNvPr id="89" name="直接连接符 88"/>
              <p:cNvCxnSpPr/>
              <p:nvPr/>
            </p:nvCxnSpPr>
            <p:spPr>
              <a:xfrm>
                <a:off x="3886200" y="4095750"/>
                <a:ext cx="152400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直接箭头连接符 89"/>
              <p:cNvCxnSpPr/>
              <p:nvPr/>
            </p:nvCxnSpPr>
            <p:spPr>
              <a:xfrm>
                <a:off x="3886200" y="4095750"/>
                <a:ext cx="0" cy="533400"/>
              </a:xfrm>
              <a:prstGeom prst="straightConnector1">
                <a:avLst/>
              </a:prstGeom>
              <a:ln w="2222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1" name="TextBox 90"/>
            <p:cNvSpPr txBox="1"/>
            <p:nvPr/>
          </p:nvSpPr>
          <p:spPr>
            <a:xfrm>
              <a:off x="6172200" y="4629150"/>
              <a:ext cx="1143000" cy="369332"/>
            </a:xfrm>
            <a:prstGeom prst="rect">
              <a:avLst/>
            </a:prstGeom>
            <a:solidFill>
              <a:srgbClr val="00B050"/>
            </a:solidFill>
            <a:ln w="19050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</a:rPr>
                <a:t>打</a:t>
              </a:r>
              <a:r>
                <a:rPr lang="zh-CN" altLang="en-US" dirty="0" smtClean="0">
                  <a:solidFill>
                    <a:schemeClr val="bg1"/>
                  </a:solidFill>
                </a:rPr>
                <a:t>开风扇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grpSp>
          <p:nvGrpSpPr>
            <p:cNvPr id="92" name="组合 91"/>
            <p:cNvGrpSpPr/>
            <p:nvPr/>
          </p:nvGrpSpPr>
          <p:grpSpPr>
            <a:xfrm>
              <a:off x="7924800" y="4095750"/>
              <a:ext cx="152400" cy="533400"/>
              <a:chOff x="3886200" y="4095750"/>
              <a:chExt cx="152400" cy="533400"/>
            </a:xfrm>
          </p:grpSpPr>
          <p:cxnSp>
            <p:nvCxnSpPr>
              <p:cNvPr id="93" name="直接连接符 92"/>
              <p:cNvCxnSpPr/>
              <p:nvPr/>
            </p:nvCxnSpPr>
            <p:spPr>
              <a:xfrm>
                <a:off x="3886200" y="4095750"/>
                <a:ext cx="152400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直接箭头连接符 93"/>
              <p:cNvCxnSpPr/>
              <p:nvPr/>
            </p:nvCxnSpPr>
            <p:spPr>
              <a:xfrm>
                <a:off x="3886200" y="4095750"/>
                <a:ext cx="0" cy="533400"/>
              </a:xfrm>
              <a:prstGeom prst="straightConnector1">
                <a:avLst/>
              </a:prstGeom>
              <a:ln w="2222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5" name="TextBox 94"/>
            <p:cNvSpPr txBox="1"/>
            <p:nvPr/>
          </p:nvSpPr>
          <p:spPr>
            <a:xfrm>
              <a:off x="7467600" y="4629150"/>
              <a:ext cx="1143000" cy="369332"/>
            </a:xfrm>
            <a:prstGeom prst="rect">
              <a:avLst/>
            </a:prstGeom>
            <a:solidFill>
              <a:srgbClr val="00B050"/>
            </a:solidFill>
            <a:ln w="19050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</a:rPr>
                <a:t>关闭</a:t>
              </a:r>
              <a:r>
                <a:rPr lang="zh-CN" altLang="en-US" dirty="0" smtClean="0">
                  <a:solidFill>
                    <a:schemeClr val="bg1"/>
                  </a:solidFill>
                </a:rPr>
                <a:t>风扇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3733800" y="3849529"/>
              <a:ext cx="3048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b="1" dirty="0" smtClean="0">
                  <a:solidFill>
                    <a:srgbClr val="7030A0"/>
                  </a:solidFill>
                </a:rPr>
                <a:t>是</a:t>
              </a:r>
              <a:endParaRPr lang="zh-CN" altLang="en-US" sz="1000" b="1" dirty="0">
                <a:solidFill>
                  <a:srgbClr val="7030A0"/>
                </a:solidFill>
              </a:endParaRPr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5257800" y="3790950"/>
              <a:ext cx="3048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b="1" dirty="0" smtClean="0">
                  <a:solidFill>
                    <a:srgbClr val="7030A0"/>
                  </a:solidFill>
                </a:rPr>
                <a:t>是</a:t>
              </a:r>
              <a:endParaRPr lang="zh-CN" altLang="en-US" sz="1000" b="1" dirty="0">
                <a:solidFill>
                  <a:srgbClr val="7030A0"/>
                </a:solidFill>
              </a:endParaRPr>
            </a:p>
          </p:txBody>
        </p:sp>
        <p:sp>
          <p:nvSpPr>
            <p:cNvPr id="98" name="TextBox 97"/>
            <p:cNvSpPr txBox="1"/>
            <p:nvPr/>
          </p:nvSpPr>
          <p:spPr>
            <a:xfrm>
              <a:off x="6629400" y="3790950"/>
              <a:ext cx="3048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b="1" dirty="0" smtClean="0">
                  <a:solidFill>
                    <a:srgbClr val="7030A0"/>
                  </a:solidFill>
                </a:rPr>
                <a:t>是</a:t>
              </a:r>
              <a:endParaRPr lang="zh-CN" altLang="en-US" sz="1000" b="1" dirty="0">
                <a:solidFill>
                  <a:srgbClr val="7030A0"/>
                </a:solidFill>
              </a:endParaRPr>
            </a:p>
          </p:txBody>
        </p:sp>
        <p:sp>
          <p:nvSpPr>
            <p:cNvPr id="99" name="TextBox 98"/>
            <p:cNvSpPr txBox="1"/>
            <p:nvPr/>
          </p:nvSpPr>
          <p:spPr>
            <a:xfrm>
              <a:off x="7848600" y="3790950"/>
              <a:ext cx="3048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b="1" dirty="0" smtClean="0">
                  <a:solidFill>
                    <a:srgbClr val="7030A0"/>
                  </a:solidFill>
                </a:rPr>
                <a:t>是</a:t>
              </a:r>
              <a:endParaRPr lang="zh-CN" altLang="en-US" sz="1000" b="1" dirty="0">
                <a:solidFill>
                  <a:srgbClr val="7030A0"/>
                </a:solidFill>
              </a:endParaRPr>
            </a:p>
          </p:txBody>
        </p:sp>
      </p:grpSp>
      <p:sp>
        <p:nvSpPr>
          <p:cNvPr id="107" name="下箭头标注 106"/>
          <p:cNvSpPr/>
          <p:nvPr/>
        </p:nvSpPr>
        <p:spPr>
          <a:xfrm>
            <a:off x="7391400" y="1428750"/>
            <a:ext cx="1371600" cy="762000"/>
          </a:xfrm>
          <a:prstGeom prst="downArrowCallou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3.</a:t>
            </a:r>
            <a:r>
              <a:rPr lang="zh-CN" altLang="en-US" dirty="0" smtClean="0"/>
              <a:t>执行指令</a:t>
            </a:r>
            <a:endParaRPr lang="zh-CN" altLang="en-US" dirty="0"/>
          </a:p>
        </p:txBody>
      </p:sp>
      <p:sp>
        <p:nvSpPr>
          <p:cNvPr id="109" name="左箭头标注 108"/>
          <p:cNvSpPr/>
          <p:nvPr/>
        </p:nvSpPr>
        <p:spPr>
          <a:xfrm rot="19646550">
            <a:off x="5779181" y="396993"/>
            <a:ext cx="1372158" cy="838200"/>
          </a:xfrm>
          <a:prstGeom prst="leftArrowCallou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1.</a:t>
            </a:r>
            <a:r>
              <a:rPr lang="zh-CN" altLang="en-US" dirty="0" smtClean="0"/>
              <a:t>启动连接</a:t>
            </a:r>
            <a:endParaRPr lang="zh-CN" altLang="en-US" dirty="0"/>
          </a:p>
        </p:txBody>
      </p:sp>
      <p:sp>
        <p:nvSpPr>
          <p:cNvPr id="110" name="下箭头标注 109"/>
          <p:cNvSpPr/>
          <p:nvPr/>
        </p:nvSpPr>
        <p:spPr>
          <a:xfrm>
            <a:off x="762000" y="971550"/>
            <a:ext cx="1066800" cy="1143000"/>
          </a:xfrm>
          <a:prstGeom prst="downArrowCallou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2.</a:t>
            </a:r>
            <a:r>
              <a:rPr lang="zh-CN" altLang="en-US" dirty="0" smtClean="0"/>
              <a:t>主动发送信息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</TotalTime>
  <Words>292</Words>
  <Application>Microsoft Office PowerPoint</Application>
  <PresentationFormat>全屏显示(16:9)</PresentationFormat>
  <Paragraphs>59</Paragraphs>
  <Slides>4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幻灯片 1</vt:lpstr>
      <vt:lpstr>幻灯片 2</vt:lpstr>
      <vt:lpstr>幻灯片 3</vt:lpstr>
      <vt:lpstr>幻灯片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xbany</cp:lastModifiedBy>
  <cp:revision>24</cp:revision>
  <dcterms:created xsi:type="dcterms:W3CDTF">2006-08-16T00:00:00Z</dcterms:created>
  <dcterms:modified xsi:type="dcterms:W3CDTF">2018-08-11T12:23:02Z</dcterms:modified>
</cp:coreProperties>
</file>