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sldIdLst>
    <p:sldId id="256" r:id="rId2"/>
    <p:sldId id="257" r:id="rId3"/>
    <p:sldId id="258"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161" autoAdjust="0"/>
  </p:normalViewPr>
  <p:slideViewPr>
    <p:cSldViewPr snapToGrid="0">
      <p:cViewPr varScale="1">
        <p:scale>
          <a:sx n="104" d="100"/>
          <a:sy n="104" d="100"/>
        </p:scale>
        <p:origin x="114" y="2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2250117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24021192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578186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9782579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49689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17435348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25952385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3421614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1214076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864220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3996693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693180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2085648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1974520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876792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436042ED-D92F-4963-B2B8-6F687B0252C9}" type="datetimeFigureOut">
              <a:rPr lang="zh-CN" altLang="en-US" smtClean="0"/>
              <a:t>2023/7/1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254393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36042ED-D92F-4963-B2B8-6F687B0252C9}" type="datetimeFigureOut">
              <a:rPr lang="zh-CN" altLang="en-US" smtClean="0"/>
              <a:t>2023/7/1</a:t>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931EF7B-EC6A-4D0F-B3D1-04EE0F92115C}" type="slidenum">
              <a:rPr lang="zh-CN" altLang="en-US" smtClean="0"/>
              <a:t>‹#›</a:t>
            </a:fld>
            <a:endParaRPr lang="zh-CN" altLang="en-US"/>
          </a:p>
        </p:txBody>
      </p:sp>
    </p:spTree>
    <p:extLst>
      <p:ext uri="{BB962C8B-B14F-4D97-AF65-F5344CB8AC3E}">
        <p14:creationId xmlns:p14="http://schemas.microsoft.com/office/powerpoint/2010/main" val="413671147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solidFill>
                  <a:schemeClr val="accent2"/>
                </a:solidFill>
              </a:rPr>
              <a:t>基础数学四则运算练习机</a:t>
            </a:r>
            <a:endParaRPr lang="zh-CN" altLang="en-US" dirty="0">
              <a:solidFill>
                <a:schemeClr val="accent2"/>
              </a:solidFill>
            </a:endParaRPr>
          </a:p>
        </p:txBody>
      </p:sp>
      <p:sp>
        <p:nvSpPr>
          <p:cNvPr id="3" name="副标题 2"/>
          <p:cNvSpPr>
            <a:spLocks noGrp="1"/>
          </p:cNvSpPr>
          <p:nvPr>
            <p:ph type="subTitle" idx="1"/>
          </p:nvPr>
        </p:nvSpPr>
        <p:spPr/>
        <p:txBody>
          <a:bodyPr/>
          <a:lstStyle/>
          <a:p>
            <a:r>
              <a:rPr lang="zh-CN" altLang="en-US" b="1" u="sng" dirty="0" smtClean="0">
                <a:solidFill>
                  <a:schemeClr val="tx2"/>
                </a:solidFill>
              </a:rPr>
              <a:t>四则运算队</a:t>
            </a:r>
            <a:endParaRPr lang="zh-CN" altLang="en-US" b="1" u="sng" dirty="0">
              <a:solidFill>
                <a:schemeClr val="tx2"/>
              </a:solidFill>
            </a:endParaRPr>
          </a:p>
        </p:txBody>
      </p:sp>
    </p:spTree>
    <p:extLst>
      <p:ext uri="{BB962C8B-B14F-4D97-AF65-F5344CB8AC3E}">
        <p14:creationId xmlns:p14="http://schemas.microsoft.com/office/powerpoint/2010/main" val="695304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accent2"/>
                </a:solidFill>
              </a:rPr>
              <a:t>创作灵感</a:t>
            </a:r>
            <a:endParaRPr lang="zh-CN" altLang="en-US" dirty="0">
              <a:solidFill>
                <a:schemeClr val="accent2"/>
              </a:solidFill>
            </a:endParaRPr>
          </a:p>
        </p:txBody>
      </p:sp>
      <p:sp>
        <p:nvSpPr>
          <p:cNvPr id="6" name="内容占位符 5"/>
          <p:cNvSpPr>
            <a:spLocks noGrp="1"/>
          </p:cNvSpPr>
          <p:nvPr>
            <p:ph idx="1"/>
          </p:nvPr>
        </p:nvSpPr>
        <p:spPr/>
        <p:txBody>
          <a:bodyPr>
            <a:normAutofit/>
          </a:bodyPr>
          <a:lstStyle/>
          <a:p>
            <a:pPr marL="0" indent="0">
              <a:buNone/>
            </a:pPr>
            <a:r>
              <a:rPr lang="en-US" altLang="zh-CN" dirty="0">
                <a:solidFill>
                  <a:schemeClr val="accent2"/>
                </a:solidFill>
              </a:rPr>
              <a:t> </a:t>
            </a:r>
            <a:r>
              <a:rPr lang="en-US" altLang="zh-CN" dirty="0" smtClean="0">
                <a:solidFill>
                  <a:schemeClr val="accent2"/>
                </a:solidFill>
              </a:rPr>
              <a:t>      </a:t>
            </a:r>
            <a:r>
              <a:rPr lang="zh-CN" altLang="zh-CN" sz="2000" dirty="0" smtClean="0">
                <a:solidFill>
                  <a:schemeClr val="accent2"/>
                </a:solidFill>
              </a:rPr>
              <a:t>针对</a:t>
            </a:r>
            <a:r>
              <a:rPr lang="zh-CN" altLang="zh-CN" sz="2000" dirty="0">
                <a:solidFill>
                  <a:schemeClr val="accent2"/>
                </a:solidFill>
              </a:rPr>
              <a:t>现如今市面上的玩具大多只注重于“玩”，而导致学龄儿童玩物丧志，学习成绩下滑的情况屡见不鲜</a:t>
            </a:r>
            <a:r>
              <a:rPr lang="zh-CN" altLang="zh-CN" sz="2000" dirty="0" smtClean="0">
                <a:solidFill>
                  <a:schemeClr val="accent2"/>
                </a:solidFill>
              </a:rPr>
              <a:t>。所以</a:t>
            </a:r>
            <a:r>
              <a:rPr lang="zh-CN" altLang="zh-CN" sz="2000" dirty="0">
                <a:solidFill>
                  <a:schemeClr val="accent2"/>
                </a:solidFill>
              </a:rPr>
              <a:t>我们针对这个问题，对于智能玩具进行了一定的改进。我们认为，玩具不仅要注重可玩性，更要关注其教育意义</a:t>
            </a:r>
            <a:r>
              <a:rPr lang="zh-CN" altLang="zh-CN" sz="2000" dirty="0" smtClean="0">
                <a:solidFill>
                  <a:schemeClr val="accent2"/>
                </a:solidFill>
              </a:rPr>
              <a:t>。这样</a:t>
            </a:r>
            <a:r>
              <a:rPr lang="zh-CN" altLang="zh-CN" sz="2000" dirty="0">
                <a:solidFill>
                  <a:schemeClr val="accent2"/>
                </a:solidFill>
              </a:rPr>
              <a:t>不仅能让孩子们玩得开心，还能在玩的过程中收获知识，增长见识，提升自我</a:t>
            </a:r>
            <a:r>
              <a:rPr lang="zh-CN" altLang="zh-CN" sz="2000" dirty="0" smtClean="0">
                <a:solidFill>
                  <a:schemeClr val="accent2"/>
                </a:solidFill>
              </a:rPr>
              <a:t>。并且</a:t>
            </a:r>
            <a:r>
              <a:rPr lang="zh-CN" altLang="zh-CN" sz="2000" dirty="0">
                <a:solidFill>
                  <a:schemeClr val="accent2"/>
                </a:solidFill>
              </a:rPr>
              <a:t>结合像我们自身有二娃的家庭的现实情况</a:t>
            </a:r>
            <a:r>
              <a:rPr lang="zh-CN" altLang="zh-CN" sz="2000" dirty="0" smtClean="0">
                <a:solidFill>
                  <a:schemeClr val="accent2"/>
                </a:solidFill>
              </a:rPr>
              <a:t>。针对</a:t>
            </a:r>
            <a:r>
              <a:rPr lang="zh-CN" altLang="zh-CN" sz="2000" dirty="0">
                <a:solidFill>
                  <a:schemeClr val="accent2"/>
                </a:solidFill>
              </a:rPr>
              <a:t>孩子们喜欢玩什么？什么对于孩子们有教育性的意义？展开讨论</a:t>
            </a:r>
            <a:r>
              <a:rPr lang="zh-CN" altLang="zh-CN" sz="2000" dirty="0" smtClean="0">
                <a:solidFill>
                  <a:schemeClr val="accent2"/>
                </a:solidFill>
              </a:rPr>
              <a:t>。在</a:t>
            </a:r>
            <a:r>
              <a:rPr lang="zh-CN" altLang="zh-CN" sz="2000" dirty="0">
                <a:solidFill>
                  <a:schemeClr val="accent2"/>
                </a:solidFill>
              </a:rPr>
              <a:t>大量的取材研究后，我们发现，大多数孩子在小的时候对于计算方面表现出比较困难的状态</a:t>
            </a:r>
            <a:r>
              <a:rPr lang="zh-CN" altLang="zh-CN" sz="2000" dirty="0" smtClean="0">
                <a:solidFill>
                  <a:schemeClr val="accent2"/>
                </a:solidFill>
              </a:rPr>
              <a:t>。为了</a:t>
            </a:r>
            <a:r>
              <a:rPr lang="zh-CN" altLang="zh-CN" sz="2000" dirty="0">
                <a:solidFill>
                  <a:schemeClr val="accent2"/>
                </a:solidFill>
              </a:rPr>
              <a:t>让孩子们从小就养成学数学，爱数学的习惯。最终我们决定制作一个能让孩子们在玩耍中学习基础数学的智能机器人</a:t>
            </a:r>
            <a:r>
              <a:rPr lang="zh-CN" altLang="zh-CN" sz="2000" dirty="0" smtClean="0">
                <a:solidFill>
                  <a:schemeClr val="accent2"/>
                </a:solidFill>
              </a:rPr>
              <a:t>。它</a:t>
            </a:r>
            <a:r>
              <a:rPr lang="zh-CN" altLang="zh-CN" sz="2000" dirty="0">
                <a:solidFill>
                  <a:schemeClr val="accent2"/>
                </a:solidFill>
              </a:rPr>
              <a:t>能够自动的出算术题，以此来锻炼孩子们的计算能力，从而为孩子们的数学从小</a:t>
            </a:r>
            <a:r>
              <a:rPr lang="zh-CN" altLang="zh-CN" sz="2000" dirty="0" smtClean="0">
                <a:solidFill>
                  <a:schemeClr val="accent2"/>
                </a:solidFill>
              </a:rPr>
              <a:t>就打好</a:t>
            </a:r>
            <a:r>
              <a:rPr lang="zh-CN" altLang="zh-CN" sz="2000" dirty="0">
                <a:solidFill>
                  <a:schemeClr val="accent2"/>
                </a:solidFill>
              </a:rPr>
              <a:t>坚实的基础</a:t>
            </a:r>
            <a:r>
              <a:rPr lang="zh-CN" altLang="zh-CN" sz="2000" dirty="0" smtClean="0">
                <a:solidFill>
                  <a:schemeClr val="accent2"/>
                </a:solidFill>
              </a:rPr>
              <a:t>。为</a:t>
            </a:r>
            <a:r>
              <a:rPr lang="zh-CN" altLang="zh-CN" sz="2000" dirty="0">
                <a:solidFill>
                  <a:schemeClr val="accent2"/>
                </a:solidFill>
              </a:rPr>
              <a:t>推动全民爱数学，</a:t>
            </a:r>
            <a:r>
              <a:rPr lang="zh-CN" altLang="zh-CN" sz="2000" dirty="0" smtClean="0">
                <a:solidFill>
                  <a:schemeClr val="accent2"/>
                </a:solidFill>
              </a:rPr>
              <a:t>运用</a:t>
            </a:r>
            <a:r>
              <a:rPr lang="zh-CN" altLang="en-US" sz="2000" dirty="0" smtClean="0">
                <a:solidFill>
                  <a:schemeClr val="accent2"/>
                </a:solidFill>
              </a:rPr>
              <a:t>数理</a:t>
            </a:r>
            <a:r>
              <a:rPr lang="zh-CN" altLang="zh-CN" sz="2000" dirty="0" smtClean="0">
                <a:solidFill>
                  <a:schemeClr val="accent2"/>
                </a:solidFill>
              </a:rPr>
              <a:t>为</a:t>
            </a:r>
            <a:r>
              <a:rPr lang="zh-CN" altLang="zh-CN" sz="2000" dirty="0">
                <a:solidFill>
                  <a:schemeClr val="accent2"/>
                </a:solidFill>
              </a:rPr>
              <a:t>国家贡献力量，提供教育保障</a:t>
            </a:r>
            <a:r>
              <a:rPr lang="zh-CN" altLang="zh-CN" sz="2000" dirty="0">
                <a:solidFill>
                  <a:schemeClr val="accent2"/>
                </a:solidFill>
              </a:rPr>
              <a:t>。</a:t>
            </a:r>
          </a:p>
          <a:p>
            <a:endParaRPr lang="zh-CN" altLang="en-US" sz="2000" dirty="0"/>
          </a:p>
        </p:txBody>
      </p:sp>
    </p:spTree>
    <p:extLst>
      <p:ext uri="{BB962C8B-B14F-4D97-AF65-F5344CB8AC3E}">
        <p14:creationId xmlns:p14="http://schemas.microsoft.com/office/powerpoint/2010/main" val="36283612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p:txBody>
          <a:bodyPr/>
          <a:lstStyle/>
          <a:p>
            <a:r>
              <a:rPr lang="zh-CN" altLang="en-US" dirty="0">
                <a:ln w="0"/>
                <a:solidFill>
                  <a:schemeClr val="accent2"/>
                </a:solidFill>
                <a:effectLst>
                  <a:outerShdw blurRad="38100" dist="25400" dir="5400000" algn="ctr" rotWithShape="0">
                    <a:srgbClr val="6E747A">
                      <a:alpha val="43000"/>
                    </a:srgbClr>
                  </a:outerShdw>
                </a:effectLst>
              </a:rPr>
              <a:t>谢谢大家</a:t>
            </a:r>
            <a:endParaRPr lang="zh-CN" altLang="en-US" dirty="0">
              <a:ln w="0"/>
              <a:solidFill>
                <a:schemeClr val="accent2"/>
              </a:solidFill>
              <a:effectLst>
                <a:outerShdw blurRad="38100" dist="25400" dir="5400000" algn="ctr" rotWithShape="0">
                  <a:srgbClr val="6E747A">
                    <a:alpha val="43000"/>
                  </a:srgbClr>
                </a:outerShdw>
              </a:effectLst>
            </a:endParaRPr>
          </a:p>
        </p:txBody>
      </p:sp>
      <p:sp>
        <p:nvSpPr>
          <p:cNvPr id="8" name="副标题 7"/>
          <p:cNvSpPr>
            <a:spLocks noGrp="1"/>
          </p:cNvSpPr>
          <p:nvPr>
            <p:ph type="subTitle" idx="1"/>
          </p:nvPr>
        </p:nvSpPr>
        <p:spPr/>
        <p:txBody>
          <a:bodyPr/>
          <a:lstStyle/>
          <a:p>
            <a:endParaRPr lang="zh-CN" altLang="en-US"/>
          </a:p>
        </p:txBody>
      </p:sp>
      <p:sp>
        <p:nvSpPr>
          <p:cNvPr id="5" name="文本框 4"/>
          <p:cNvSpPr txBox="1"/>
          <p:nvPr/>
        </p:nvSpPr>
        <p:spPr>
          <a:xfrm>
            <a:off x="0" y="2543839"/>
            <a:ext cx="184731" cy="646331"/>
          </a:xfrm>
          <a:prstGeom prst="rect">
            <a:avLst/>
          </a:prstGeom>
          <a:noFill/>
        </p:spPr>
        <p:txBody>
          <a:bodyPr wrap="none" rtlCol="0">
            <a:spAutoFit/>
          </a:bodyPr>
          <a:lstStyle/>
          <a:p>
            <a:endParaRPr lang="en-US" altLang="zh-CN" dirty="0" smtClean="0"/>
          </a:p>
          <a:p>
            <a:endParaRPr lang="zh-CN" altLang="en-US" dirty="0"/>
          </a:p>
        </p:txBody>
      </p:sp>
      <p:sp>
        <p:nvSpPr>
          <p:cNvPr id="3" name="矩形 2"/>
          <p:cNvSpPr/>
          <p:nvPr/>
        </p:nvSpPr>
        <p:spPr>
          <a:xfrm>
            <a:off x="5915499" y="2405339"/>
            <a:ext cx="184730" cy="923330"/>
          </a:xfrm>
          <a:prstGeom prst="rect">
            <a:avLst/>
          </a:prstGeom>
          <a:noFill/>
        </p:spPr>
        <p:txBody>
          <a:bodyPr wrap="none" lIns="91440" tIns="45720" rIns="91440" bIns="45720">
            <a:spAutoFit/>
          </a:bodyPr>
          <a:lstStyle/>
          <a:p>
            <a:pPr algn="ctr"/>
            <a:endParaRPr lang="zh-CN" altLang="en-US" sz="5400" dirty="0">
              <a:ln w="0"/>
              <a:solidFill>
                <a:schemeClr val="bg1">
                  <a:lumMod val="95000"/>
                </a:schemeClr>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969840947"/>
      </p:ext>
    </p:extLst>
  </p:cSld>
  <p:clrMapOvr>
    <a:masterClrMapping/>
  </p:clrMapOvr>
  <p:timing>
    <p:tnLst>
      <p:par>
        <p:cTn id="1" dur="indefinite" restart="never" nodeType="tmRoot"/>
      </p:par>
    </p:tnLst>
  </p:timing>
</p:sld>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
  <TotalTime>24</TotalTime>
  <Words>231</Words>
  <Application>Microsoft Office PowerPoint</Application>
  <PresentationFormat>宽屏</PresentationFormat>
  <Paragraphs>5</Paragraphs>
  <Slides>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vt:i4>
      </vt:variant>
    </vt:vector>
  </HeadingPairs>
  <TitlesOfParts>
    <vt:vector size="9" baseType="lpstr">
      <vt:lpstr>方正姚体</vt:lpstr>
      <vt:lpstr>华文新魏</vt:lpstr>
      <vt:lpstr>Arial</vt:lpstr>
      <vt:lpstr>Trebuchet MS</vt:lpstr>
      <vt:lpstr>Wingdings 3</vt:lpstr>
      <vt:lpstr>平面</vt:lpstr>
      <vt:lpstr>基础数学四则运算练习机</vt:lpstr>
      <vt:lpstr>创作灵感</vt:lpstr>
      <vt:lpstr>谢谢大家</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基础数学四则运算练习机</dc:title>
  <dc:creator>Administrator</dc:creator>
  <cp:lastModifiedBy>Administrator</cp:lastModifiedBy>
  <cp:revision>4</cp:revision>
  <dcterms:created xsi:type="dcterms:W3CDTF">2023-07-01T01:11:35Z</dcterms:created>
  <dcterms:modified xsi:type="dcterms:W3CDTF">2023-07-01T02:02:28Z</dcterms:modified>
</cp:coreProperties>
</file>